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package.core-properties+xml" PartName="/docProps/core.xml"/>
  <Override ContentType="application/vnd.openxmlformats-officedocument.extended-properties+xml" PartName="/docProps/app.xml"/>
  <Override ContentType="application/binary" PartName="/ppt/metadata"/>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3"/>
  </p:notesMasterIdLst>
  <p:sldIdLst>
    <p:sldId id="256" r:id="rId2"/>
    <p:sldId id="2366" r:id="rId3"/>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367"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368" r:id="rId41"/>
    <p:sldId id="294" r:id="rId42"/>
  </p:sldIdLst>
  <p:sldSz cx="12192000" cy="6858000"/>
  <p:notesSz cx="6858000" cy="9144000"/>
  <p:embeddedFontLst>
    <p:embeddedFont>
      <p:font typeface="Fira Sans Extra Condensed" panose="020F05020202040302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
      <p:font typeface="Times" panose="02020603050405020304" pitchFamily="18" charset="0"/>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iPR1hz5g2RRQgyDa3pZmJyCfDQm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B1BF6A6-44C4-47F7-B89D-8FB9D32B0B34}">
  <a:tblStyle styleId="{2B1BF6A6-44C4-47F7-B89D-8FB9D32B0B34}"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68"/>
    <p:restoredTop sz="94686"/>
  </p:normalViewPr>
  <p:slideViewPr>
    <p:cSldViewPr snapToGrid="0">
      <p:cViewPr varScale="1">
        <p:scale>
          <a:sx n="99" d="100"/>
          <a:sy n="99" d="100"/>
        </p:scale>
        <p:origin x="208" y="4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customschemas.google.com/relationships/presentationmetadata" Target="metadata"/><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1" name="Google Shape;50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8" name="Google Shape;51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5" name="Google Shape;53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1" name="Google Shape;54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8" name="Google Shape;54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4" name="Google Shape;55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0" name="Google Shape;56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6" name="Google Shape;56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2" name="Google Shape;57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9" name="Google Shape;57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Arial" panose="020B0604020202020204" pitchFamily="34" charset="0"/>
                <a:ea typeface="Times"/>
                <a:cs typeface="Arial" panose="020B0604020202020204" pitchFamily="34" charset="0"/>
                <a:sym typeface="Times"/>
              </a:rPr>
              <a:t>3</a:t>
            </a:fld>
            <a:endParaRPr sz="1200" b="0" i="0" u="none" strike="noStrike" cap="none" dirty="0">
              <a:solidFill>
                <a:schemeClr val="dk1"/>
              </a:solidFill>
              <a:latin typeface="Arial" panose="020B0604020202020204" pitchFamily="34" charset="0"/>
              <a:ea typeface="Times"/>
              <a:cs typeface="Arial" panose="020B0604020202020204" pitchFamily="34" charset="0"/>
              <a:sym typeface="Times"/>
            </a:endParaRPr>
          </a:p>
        </p:txBody>
      </p:sp>
      <p:sp>
        <p:nvSpPr>
          <p:cNvPr id="407" name="Google Shape;407;p2:notes"/>
          <p:cNvSpPr>
            <a:spLocks noGrp="1" noRot="1" noChangeAspect="1"/>
          </p:cNvSpPr>
          <p:nvPr>
            <p:ph type="sldImg" idx="2"/>
          </p:nvPr>
        </p:nvSpPr>
        <p:spPr>
          <a:xfrm>
            <a:off x="404813" y="698500"/>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08" name="Google Shape;40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b="1" dirty="0">
                <a:latin typeface="Arial" panose="020B0604020202020204" pitchFamily="34" charset="0"/>
                <a:ea typeface="Times"/>
                <a:cs typeface="Arial" panose="020B0604020202020204" pitchFamily="34" charset="0"/>
                <a:sym typeface="Times"/>
              </a:rPr>
              <a:t>OECD Europe</a:t>
            </a:r>
            <a:r>
              <a:rPr lang="en-US" dirty="0">
                <a:latin typeface="Arial" panose="020B0604020202020204" pitchFamily="34" charset="0"/>
                <a:ea typeface="Times"/>
                <a:cs typeface="Arial" panose="020B0604020202020204" pitchFamily="34" charset="0"/>
                <a:sym typeface="Times"/>
              </a:rPr>
              <a:t> includes: Austria, Belgium, Czech Republic, Denmark, Finland, France, Germany, Greece, Hungary, Iceland, Ireland, Italy, Luxembourg, the Netherlands, Norway, Poland, Portugal, Slovakia, Spain, Sweden, Switzerland, Turkey, and the United Kingdom.</a:t>
            </a:r>
            <a:endParaRPr dirty="0"/>
          </a:p>
          <a:p>
            <a:pPr marL="457200" lvl="0" indent="-298450" algn="l" rtl="0">
              <a:lnSpc>
                <a:spcPct val="100000"/>
              </a:lnSpc>
              <a:spcBef>
                <a:spcPts val="0"/>
              </a:spcBef>
              <a:spcAft>
                <a:spcPts val="0"/>
              </a:spcAft>
              <a:buSzPts val="1100"/>
              <a:buFont typeface="Times"/>
              <a:buChar char="•"/>
            </a:pPr>
            <a:r>
              <a:rPr lang="en-US" dirty="0">
                <a:latin typeface="Arial" panose="020B0604020202020204" pitchFamily="34" charset="0"/>
                <a:ea typeface="Times"/>
                <a:cs typeface="Arial" panose="020B0604020202020204" pitchFamily="34" charset="0"/>
                <a:sym typeface="Times"/>
              </a:rPr>
              <a:t>Changing focus from the U.S. stage of energy management to the work stage now.</a:t>
            </a:r>
            <a:endParaRPr dirty="0"/>
          </a:p>
          <a:p>
            <a:pPr marL="457200" lvl="0" indent="-298450" algn="l" rtl="0">
              <a:lnSpc>
                <a:spcPct val="100000"/>
              </a:lnSpc>
              <a:spcBef>
                <a:spcPts val="0"/>
              </a:spcBef>
              <a:spcAft>
                <a:spcPts val="0"/>
              </a:spcAft>
              <a:buSzPts val="1100"/>
              <a:buFont typeface="Times"/>
              <a:buChar char="•"/>
            </a:pPr>
            <a:r>
              <a:rPr lang="en-US" dirty="0">
                <a:latin typeface="Arial" panose="020B0604020202020204" pitchFamily="34" charset="0"/>
                <a:ea typeface="Times"/>
                <a:cs typeface="Arial" panose="020B0604020202020204" pitchFamily="34" charset="0"/>
                <a:sym typeface="Times"/>
              </a:rPr>
              <a:t>Borrowed this slide from DOE.  The stand out part of this is that industry consumes 50% of world energy.  When you look at many developing countries, industrial energy use can be as large as 70- 80% of their total use.</a:t>
            </a:r>
            <a:endParaRPr dirty="0"/>
          </a:p>
          <a:p>
            <a:pPr marL="457200" lvl="0" indent="-298450" algn="l" rtl="0">
              <a:lnSpc>
                <a:spcPct val="100000"/>
              </a:lnSpc>
              <a:spcBef>
                <a:spcPts val="0"/>
              </a:spcBef>
              <a:spcAft>
                <a:spcPts val="0"/>
              </a:spcAft>
              <a:buSzPts val="1100"/>
              <a:buFont typeface="Times"/>
              <a:buChar char="•"/>
            </a:pPr>
            <a:r>
              <a:rPr lang="en-US" dirty="0">
                <a:latin typeface="Arial" panose="020B0604020202020204" pitchFamily="34" charset="0"/>
                <a:ea typeface="Times"/>
                <a:cs typeface="Arial" panose="020B0604020202020204" pitchFamily="34" charset="0"/>
                <a:sym typeface="Times"/>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5" name="Google Shape;58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b="0" i="0" dirty="0">
                <a:solidFill>
                  <a:srgbClr val="2D2D2D"/>
                </a:solidFill>
                <a:effectLst/>
                <a:latin typeface="Arial" panose="020B0604020202020204" pitchFamily="34" charset="0"/>
              </a:rPr>
              <a:t>Báo cáo gần đây của ILO và Hiệp hội Dệt may Việt Nam (VITAS) về “</a:t>
            </a:r>
            <a:r>
              <a:rPr lang="vi-VN" b="0" i="1" dirty="0">
                <a:solidFill>
                  <a:srgbClr val="2D2D2D"/>
                </a:solidFill>
                <a:effectLst/>
                <a:latin typeface="Arial" panose="020B0604020202020204" pitchFamily="34" charset="0"/>
              </a:rPr>
              <a:t>Kỹ năng Thúc đẩy Thương mại và Đa dạng hóa Kinh tế: Phân tích ngành dệt may ở Việt Nam”</a:t>
            </a:r>
            <a:r>
              <a:rPr lang="vi-VN" b="0" i="0" dirty="0">
                <a:solidFill>
                  <a:srgbClr val="2D2D2D"/>
                </a:solidFill>
                <a:effectLst/>
                <a:latin typeface="Arial" panose="020B0604020202020204" pitchFamily="34" charset="0"/>
              </a:rPr>
              <a:t> cho hay, số lao động nữ làm việc trong ngành dệt may tăng từ 1,4 triệu năm 2013 lên 2,5 triệu năm 2023, chiếm 74,8% lực lượng lao động của ngành</a:t>
            </a:r>
            <a:endParaRPr dirty="0"/>
          </a:p>
        </p:txBody>
      </p:sp>
      <p:sp>
        <p:nvSpPr>
          <p:cNvPr id="597" name="Google Shape;59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3" name="Google Shape;60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9" name="Google Shape;609;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r>
              <a:rPr lang="en-US" dirty="0"/>
              <a:t>https://cafef.vn/doanh-nghiep-det-may-tim-cach-tu-chu-nguon-nguyen-lieu-18823072010300682.chn#:~:text=H%C6%A1n%2050%25%20ngu%E1%BB%93n%20cung%20%E1%BB%A9ng,nguy%C3%AAn%20ph%E1%BB%A5%20li%E1%BB%87u%20ph%E1%BA%A3i%20nh%E1%BA%ADp%20kh%E1%BA%A9u</a:t>
            </a: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5" name="Google Shape;615;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2" name="Google Shape;622;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8" name="Google Shape;628;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4" name="Google Shape;63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0" name="Google Shape;64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6" name="Google Shape;41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6" name="Google Shape;64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2" name="Google Shape;652;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8" name="Google Shape;658;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4" name="Google Shape;664;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0" name="Google Shape;670;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6" name="Google Shape;676;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2" name="Google Shape;682;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8" name="Google Shape;688;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7" name="Google Shape;697;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3" name="Google Shape;42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5" name="Google Shape;44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9" name="Google Shape;45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6" name="Google Shape;46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6" name="Google Shape;47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3" name="Google Shape;4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41"/>
          <p:cNvSpPr txBox="1">
            <a:spLocks noGrp="1"/>
          </p:cNvSpPr>
          <p:nvPr>
            <p:ph type="ctrTitle"/>
          </p:nvPr>
        </p:nvSpPr>
        <p:spPr>
          <a:xfrm>
            <a:off x="609600" y="1988784"/>
            <a:ext cx="5486400" cy="23236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5200"/>
              <a:buNone/>
              <a:defRPr sz="6400" b="0" i="0">
                <a:latin typeface="Arial"/>
                <a:ea typeface="Arial"/>
                <a:cs typeface="Arial"/>
                <a:sym typeface="Arial"/>
              </a:defRPr>
            </a:lvl1pPr>
            <a:lvl2pPr lvl="1" algn="l">
              <a:lnSpc>
                <a:spcPct val="100000"/>
              </a:lnSpc>
              <a:spcBef>
                <a:spcPts val="0"/>
              </a:spcBef>
              <a:spcAft>
                <a:spcPts val="0"/>
              </a:spcAft>
              <a:buSzPts val="5200"/>
              <a:buNone/>
              <a:defRPr sz="6933"/>
            </a:lvl2pPr>
            <a:lvl3pPr lvl="2" algn="l">
              <a:lnSpc>
                <a:spcPct val="100000"/>
              </a:lnSpc>
              <a:spcBef>
                <a:spcPts val="0"/>
              </a:spcBef>
              <a:spcAft>
                <a:spcPts val="0"/>
              </a:spcAft>
              <a:buSzPts val="5200"/>
              <a:buNone/>
              <a:defRPr sz="6933"/>
            </a:lvl3pPr>
            <a:lvl4pPr lvl="3" algn="l">
              <a:lnSpc>
                <a:spcPct val="100000"/>
              </a:lnSpc>
              <a:spcBef>
                <a:spcPts val="0"/>
              </a:spcBef>
              <a:spcAft>
                <a:spcPts val="0"/>
              </a:spcAft>
              <a:buSzPts val="5200"/>
              <a:buNone/>
              <a:defRPr sz="6933"/>
            </a:lvl4pPr>
            <a:lvl5pPr lvl="4" algn="l">
              <a:lnSpc>
                <a:spcPct val="100000"/>
              </a:lnSpc>
              <a:spcBef>
                <a:spcPts val="0"/>
              </a:spcBef>
              <a:spcAft>
                <a:spcPts val="0"/>
              </a:spcAft>
              <a:buSzPts val="5200"/>
              <a:buNone/>
              <a:defRPr sz="6933"/>
            </a:lvl5pPr>
            <a:lvl6pPr lvl="5" algn="l">
              <a:lnSpc>
                <a:spcPct val="100000"/>
              </a:lnSpc>
              <a:spcBef>
                <a:spcPts val="0"/>
              </a:spcBef>
              <a:spcAft>
                <a:spcPts val="0"/>
              </a:spcAft>
              <a:buSzPts val="5200"/>
              <a:buNone/>
              <a:defRPr sz="6933"/>
            </a:lvl6pPr>
            <a:lvl7pPr lvl="6" algn="l">
              <a:lnSpc>
                <a:spcPct val="100000"/>
              </a:lnSpc>
              <a:spcBef>
                <a:spcPts val="0"/>
              </a:spcBef>
              <a:spcAft>
                <a:spcPts val="0"/>
              </a:spcAft>
              <a:buSzPts val="5200"/>
              <a:buNone/>
              <a:defRPr sz="6933"/>
            </a:lvl7pPr>
            <a:lvl8pPr lvl="7" algn="l">
              <a:lnSpc>
                <a:spcPct val="100000"/>
              </a:lnSpc>
              <a:spcBef>
                <a:spcPts val="0"/>
              </a:spcBef>
              <a:spcAft>
                <a:spcPts val="0"/>
              </a:spcAft>
              <a:buSzPts val="5200"/>
              <a:buNone/>
              <a:defRPr sz="6933"/>
            </a:lvl8pPr>
            <a:lvl9pPr lvl="8" algn="l">
              <a:lnSpc>
                <a:spcPct val="100000"/>
              </a:lnSpc>
              <a:spcBef>
                <a:spcPts val="0"/>
              </a:spcBef>
              <a:spcAft>
                <a:spcPts val="0"/>
              </a:spcAft>
              <a:buSzPts val="5200"/>
              <a:buNone/>
              <a:defRPr sz="6933"/>
            </a:lvl9pPr>
          </a:lstStyle>
          <a:p>
            <a:endParaRPr/>
          </a:p>
        </p:txBody>
      </p:sp>
      <p:sp>
        <p:nvSpPr>
          <p:cNvPr id="10" name="Google Shape;10;p41"/>
          <p:cNvSpPr txBox="1">
            <a:spLocks noGrp="1"/>
          </p:cNvSpPr>
          <p:nvPr>
            <p:ph type="subTitle" idx="1"/>
          </p:nvPr>
        </p:nvSpPr>
        <p:spPr>
          <a:xfrm>
            <a:off x="609600" y="4312417"/>
            <a:ext cx="5486400" cy="556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sz="2400">
                <a:latin typeface="Arial"/>
                <a:ea typeface="Arial"/>
                <a:cs typeface="Arial"/>
                <a:sym typeface="Arial"/>
              </a:defRPr>
            </a:lvl1pPr>
            <a:lvl2pPr lvl="1" algn="l">
              <a:lnSpc>
                <a:spcPct val="100000"/>
              </a:lnSpc>
              <a:spcBef>
                <a:spcPts val="0"/>
              </a:spcBef>
              <a:spcAft>
                <a:spcPts val="0"/>
              </a:spcAft>
              <a:buSzPts val="2800"/>
              <a:buNone/>
              <a:defRPr sz="3733"/>
            </a:lvl2pPr>
            <a:lvl3pPr lvl="2" algn="l">
              <a:lnSpc>
                <a:spcPct val="100000"/>
              </a:lnSpc>
              <a:spcBef>
                <a:spcPts val="0"/>
              </a:spcBef>
              <a:spcAft>
                <a:spcPts val="0"/>
              </a:spcAft>
              <a:buSzPts val="2800"/>
              <a:buNone/>
              <a:defRPr sz="3733"/>
            </a:lvl3pPr>
            <a:lvl4pPr lvl="3" algn="l">
              <a:lnSpc>
                <a:spcPct val="100000"/>
              </a:lnSpc>
              <a:spcBef>
                <a:spcPts val="0"/>
              </a:spcBef>
              <a:spcAft>
                <a:spcPts val="0"/>
              </a:spcAft>
              <a:buSzPts val="2800"/>
              <a:buNone/>
              <a:defRPr sz="3733"/>
            </a:lvl4pPr>
            <a:lvl5pPr lvl="4" algn="l">
              <a:lnSpc>
                <a:spcPct val="100000"/>
              </a:lnSpc>
              <a:spcBef>
                <a:spcPts val="0"/>
              </a:spcBef>
              <a:spcAft>
                <a:spcPts val="0"/>
              </a:spcAft>
              <a:buSzPts val="2800"/>
              <a:buNone/>
              <a:defRPr sz="3733"/>
            </a:lvl5pPr>
            <a:lvl6pPr lvl="5" algn="l">
              <a:lnSpc>
                <a:spcPct val="100000"/>
              </a:lnSpc>
              <a:spcBef>
                <a:spcPts val="0"/>
              </a:spcBef>
              <a:spcAft>
                <a:spcPts val="0"/>
              </a:spcAft>
              <a:buSzPts val="2800"/>
              <a:buNone/>
              <a:defRPr sz="3733"/>
            </a:lvl6pPr>
            <a:lvl7pPr lvl="6" algn="l">
              <a:lnSpc>
                <a:spcPct val="100000"/>
              </a:lnSpc>
              <a:spcBef>
                <a:spcPts val="0"/>
              </a:spcBef>
              <a:spcAft>
                <a:spcPts val="0"/>
              </a:spcAft>
              <a:buSzPts val="2800"/>
              <a:buNone/>
              <a:defRPr sz="3733"/>
            </a:lvl7pPr>
            <a:lvl8pPr lvl="7" algn="l">
              <a:lnSpc>
                <a:spcPct val="100000"/>
              </a:lnSpc>
              <a:spcBef>
                <a:spcPts val="0"/>
              </a:spcBef>
              <a:spcAft>
                <a:spcPts val="0"/>
              </a:spcAft>
              <a:buSzPts val="2800"/>
              <a:buNone/>
              <a:defRPr sz="3733"/>
            </a:lvl8pPr>
            <a:lvl9pPr lvl="8" algn="l">
              <a:lnSpc>
                <a:spcPct val="100000"/>
              </a:lnSpc>
              <a:spcBef>
                <a:spcPts val="0"/>
              </a:spcBef>
              <a:spcAft>
                <a:spcPts val="0"/>
              </a:spcAft>
              <a:buSzPts val="2800"/>
              <a:buNone/>
              <a:defRPr sz="3733"/>
            </a:lvl9pPr>
          </a:lstStyle>
          <a:p>
            <a:endParaRPr/>
          </a:p>
        </p:txBody>
      </p:sp>
      <p:pic>
        <p:nvPicPr>
          <p:cNvPr id="11" name="Google Shape;11;p41"/>
          <p:cNvPicPr preferRelativeResize="0"/>
          <p:nvPr/>
        </p:nvPicPr>
        <p:blipFill rotWithShape="1">
          <a:blip r:embed="rId2">
            <a:alphaModFix/>
          </a:blip>
          <a:srcRect/>
          <a:stretch/>
        </p:blipFill>
        <p:spPr>
          <a:xfrm>
            <a:off x="7871254" y="235090"/>
            <a:ext cx="2430979" cy="501471"/>
          </a:xfrm>
          <a:prstGeom prst="rect">
            <a:avLst/>
          </a:prstGeom>
          <a:noFill/>
          <a:ln>
            <a:noFill/>
          </a:ln>
        </p:spPr>
      </p:pic>
      <p:pic>
        <p:nvPicPr>
          <p:cNvPr id="12" name="Google Shape;12;p41"/>
          <p:cNvPicPr preferRelativeResize="0"/>
          <p:nvPr/>
        </p:nvPicPr>
        <p:blipFill rotWithShape="1">
          <a:blip r:embed="rId3">
            <a:alphaModFix/>
          </a:blip>
          <a:srcRect/>
          <a:stretch/>
        </p:blipFill>
        <p:spPr>
          <a:xfrm>
            <a:off x="10610836" y="-202847"/>
            <a:ext cx="1377347" cy="1377347"/>
          </a:xfrm>
          <a:prstGeom prst="rect">
            <a:avLst/>
          </a:prstGeom>
          <a:noFill/>
          <a:ln>
            <a:noFill/>
          </a:ln>
        </p:spPr>
      </p:pic>
      <p:pic>
        <p:nvPicPr>
          <p:cNvPr id="13" name="Google Shape;13;p41"/>
          <p:cNvPicPr preferRelativeResize="0"/>
          <p:nvPr/>
        </p:nvPicPr>
        <p:blipFill rotWithShape="1">
          <a:blip r:embed="rId4">
            <a:alphaModFix/>
          </a:blip>
          <a:srcRect/>
          <a:stretch/>
        </p:blipFill>
        <p:spPr>
          <a:xfrm>
            <a:off x="315684" y="6238076"/>
            <a:ext cx="1263952" cy="414411"/>
          </a:xfrm>
          <a:prstGeom prst="rect">
            <a:avLst/>
          </a:prstGeom>
          <a:noFill/>
          <a:ln>
            <a:noFill/>
          </a:ln>
        </p:spPr>
      </p:pic>
      <p:pic>
        <p:nvPicPr>
          <p:cNvPr id="14" name="Google Shape;14;p41"/>
          <p:cNvPicPr preferRelativeResize="0"/>
          <p:nvPr/>
        </p:nvPicPr>
        <p:blipFill rotWithShape="1">
          <a:blip r:embed="rId5">
            <a:alphaModFix/>
          </a:blip>
          <a:srcRect/>
          <a:stretch/>
        </p:blipFill>
        <p:spPr>
          <a:xfrm>
            <a:off x="1868234" y="6176750"/>
            <a:ext cx="537281" cy="47573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
        <p:cNvGrpSpPr/>
        <p:nvPr/>
      </p:nvGrpSpPr>
      <p:grpSpPr>
        <a:xfrm>
          <a:off x="0" y="0"/>
          <a:ext cx="0" cy="0"/>
          <a:chOff x="0" y="0"/>
          <a:chExt cx="0" cy="0"/>
        </a:xfrm>
      </p:grpSpPr>
      <p:sp>
        <p:nvSpPr>
          <p:cNvPr id="16" name="Google Shape;16;p42"/>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 name="Google Shape;17;p42"/>
          <p:cNvSpPr txBox="1">
            <a:spLocks noGrp="1"/>
          </p:cNvSpPr>
          <p:nvPr>
            <p:ph type="body" idx="1"/>
          </p:nvPr>
        </p:nvSpPr>
        <p:spPr>
          <a:xfrm>
            <a:off x="431800" y="1989139"/>
            <a:ext cx="5513917" cy="4392612"/>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800" b="0" i="0">
                <a:latin typeface="Arial"/>
                <a:ea typeface="Arial"/>
                <a:cs typeface="Arial"/>
                <a:sym typeface="Arial"/>
              </a:defRPr>
            </a:lvl1pPr>
            <a:lvl2pPr marL="914400" lvl="1" indent="-317500" algn="l">
              <a:lnSpc>
                <a:spcPct val="100000"/>
              </a:lnSpc>
              <a:spcBef>
                <a:spcPts val="0"/>
              </a:spcBef>
              <a:spcAft>
                <a:spcPts val="0"/>
              </a:spcAft>
              <a:buSzPts val="1400"/>
              <a:buChar char="○"/>
              <a:defRPr sz="2400" b="0" i="0">
                <a:latin typeface="Arial"/>
                <a:ea typeface="Arial"/>
                <a:cs typeface="Arial"/>
                <a:sym typeface="Arial"/>
              </a:defRPr>
            </a:lvl2pPr>
            <a:lvl3pPr marL="1371600" lvl="2" indent="-317500" algn="l">
              <a:lnSpc>
                <a:spcPct val="100000"/>
              </a:lnSpc>
              <a:spcBef>
                <a:spcPts val="0"/>
              </a:spcBef>
              <a:spcAft>
                <a:spcPts val="0"/>
              </a:spcAft>
              <a:buSzPts val="1400"/>
              <a:buChar char="■"/>
              <a:defRPr sz="2000" b="0" i="0">
                <a:latin typeface="Arial"/>
                <a:ea typeface="Arial"/>
                <a:cs typeface="Arial"/>
                <a:sym typeface="Arial"/>
              </a:defRPr>
            </a:lvl3pPr>
            <a:lvl4pPr marL="1828800" lvl="3" indent="-317500" algn="l">
              <a:lnSpc>
                <a:spcPct val="100000"/>
              </a:lnSpc>
              <a:spcBef>
                <a:spcPts val="0"/>
              </a:spcBef>
              <a:spcAft>
                <a:spcPts val="0"/>
              </a:spcAft>
              <a:buSzPts val="1400"/>
              <a:buChar char="●"/>
              <a:defRPr sz="1800" b="0" i="0">
                <a:latin typeface="Arial"/>
                <a:ea typeface="Arial"/>
                <a:cs typeface="Arial"/>
                <a:sym typeface="Arial"/>
              </a:defRPr>
            </a:lvl4pPr>
            <a:lvl5pPr marL="2286000" lvl="4" indent="-317500" algn="l">
              <a:lnSpc>
                <a:spcPct val="100000"/>
              </a:lnSpc>
              <a:spcBef>
                <a:spcPts val="0"/>
              </a:spcBef>
              <a:spcAft>
                <a:spcPts val="0"/>
              </a:spcAft>
              <a:buSzPts val="1400"/>
              <a:buChar char="○"/>
              <a:defRPr sz="1800" b="0" i="0">
                <a:latin typeface="Arial"/>
                <a:ea typeface="Arial"/>
                <a:cs typeface="Arial"/>
                <a:sym typeface="Arial"/>
              </a:defRPr>
            </a:lvl5pPr>
            <a:lvl6pPr marL="2743200" lvl="5" indent="-317500" algn="l">
              <a:lnSpc>
                <a:spcPct val="100000"/>
              </a:lnSpc>
              <a:spcBef>
                <a:spcPts val="0"/>
              </a:spcBef>
              <a:spcAft>
                <a:spcPts val="0"/>
              </a:spcAft>
              <a:buSzPts val="1400"/>
              <a:buChar char="■"/>
              <a:defRPr sz="1800"/>
            </a:lvl6pPr>
            <a:lvl7pPr marL="3200400" lvl="6" indent="-317500" algn="l">
              <a:lnSpc>
                <a:spcPct val="100000"/>
              </a:lnSpc>
              <a:spcBef>
                <a:spcPts val="0"/>
              </a:spcBef>
              <a:spcAft>
                <a:spcPts val="0"/>
              </a:spcAft>
              <a:buSzPts val="1400"/>
              <a:buChar char="●"/>
              <a:defRPr sz="1800"/>
            </a:lvl7pPr>
            <a:lvl8pPr marL="3657600" lvl="7" indent="-317500" algn="l">
              <a:lnSpc>
                <a:spcPct val="100000"/>
              </a:lnSpc>
              <a:spcBef>
                <a:spcPts val="0"/>
              </a:spcBef>
              <a:spcAft>
                <a:spcPts val="0"/>
              </a:spcAft>
              <a:buSzPts val="1400"/>
              <a:buChar char="○"/>
              <a:defRPr sz="1800"/>
            </a:lvl8pPr>
            <a:lvl9pPr marL="4114800" lvl="8" indent="-317500" algn="l">
              <a:lnSpc>
                <a:spcPct val="100000"/>
              </a:lnSpc>
              <a:spcBef>
                <a:spcPts val="0"/>
              </a:spcBef>
              <a:spcAft>
                <a:spcPts val="0"/>
              </a:spcAft>
              <a:buSzPts val="1400"/>
              <a:buChar char="■"/>
              <a:defRPr sz="1800"/>
            </a:lvl9pPr>
          </a:lstStyle>
          <a:p>
            <a:endParaRPr/>
          </a:p>
        </p:txBody>
      </p:sp>
      <p:sp>
        <p:nvSpPr>
          <p:cNvPr id="18" name="Google Shape;18;p42"/>
          <p:cNvSpPr txBox="1">
            <a:spLocks noGrp="1"/>
          </p:cNvSpPr>
          <p:nvPr>
            <p:ph type="body" idx="2"/>
          </p:nvPr>
        </p:nvSpPr>
        <p:spPr>
          <a:xfrm>
            <a:off x="6148920" y="1989139"/>
            <a:ext cx="5516033" cy="4392612"/>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800" b="0" i="0">
                <a:latin typeface="Arial"/>
                <a:ea typeface="Arial"/>
                <a:cs typeface="Arial"/>
                <a:sym typeface="Arial"/>
              </a:defRPr>
            </a:lvl1pPr>
            <a:lvl2pPr marL="914400" lvl="1" indent="-317500" algn="l">
              <a:lnSpc>
                <a:spcPct val="100000"/>
              </a:lnSpc>
              <a:spcBef>
                <a:spcPts val="0"/>
              </a:spcBef>
              <a:spcAft>
                <a:spcPts val="0"/>
              </a:spcAft>
              <a:buSzPts val="1400"/>
              <a:buChar char="○"/>
              <a:defRPr sz="2400" b="0" i="0">
                <a:latin typeface="Arial"/>
                <a:ea typeface="Arial"/>
                <a:cs typeface="Arial"/>
                <a:sym typeface="Arial"/>
              </a:defRPr>
            </a:lvl2pPr>
            <a:lvl3pPr marL="1371600" lvl="2" indent="-317500" algn="l">
              <a:lnSpc>
                <a:spcPct val="100000"/>
              </a:lnSpc>
              <a:spcBef>
                <a:spcPts val="0"/>
              </a:spcBef>
              <a:spcAft>
                <a:spcPts val="0"/>
              </a:spcAft>
              <a:buSzPts val="1400"/>
              <a:buChar char="■"/>
              <a:defRPr sz="2000" b="0" i="0">
                <a:latin typeface="Arial"/>
                <a:ea typeface="Arial"/>
                <a:cs typeface="Arial"/>
                <a:sym typeface="Arial"/>
              </a:defRPr>
            </a:lvl3pPr>
            <a:lvl4pPr marL="1828800" lvl="3" indent="-317500" algn="l">
              <a:lnSpc>
                <a:spcPct val="100000"/>
              </a:lnSpc>
              <a:spcBef>
                <a:spcPts val="0"/>
              </a:spcBef>
              <a:spcAft>
                <a:spcPts val="0"/>
              </a:spcAft>
              <a:buSzPts val="1400"/>
              <a:buChar char="●"/>
              <a:defRPr sz="1800" b="0" i="0">
                <a:latin typeface="Arial"/>
                <a:ea typeface="Arial"/>
                <a:cs typeface="Arial"/>
                <a:sym typeface="Arial"/>
              </a:defRPr>
            </a:lvl4pPr>
            <a:lvl5pPr marL="2286000" lvl="4" indent="-317500" algn="l">
              <a:lnSpc>
                <a:spcPct val="100000"/>
              </a:lnSpc>
              <a:spcBef>
                <a:spcPts val="0"/>
              </a:spcBef>
              <a:spcAft>
                <a:spcPts val="0"/>
              </a:spcAft>
              <a:buSzPts val="1400"/>
              <a:buChar char="○"/>
              <a:defRPr sz="1800" b="0" i="0">
                <a:latin typeface="Arial"/>
                <a:ea typeface="Arial"/>
                <a:cs typeface="Arial"/>
                <a:sym typeface="Arial"/>
              </a:defRPr>
            </a:lvl5pPr>
            <a:lvl6pPr marL="2743200" lvl="5" indent="-317500" algn="l">
              <a:lnSpc>
                <a:spcPct val="100000"/>
              </a:lnSpc>
              <a:spcBef>
                <a:spcPts val="0"/>
              </a:spcBef>
              <a:spcAft>
                <a:spcPts val="0"/>
              </a:spcAft>
              <a:buSzPts val="1400"/>
              <a:buChar char="■"/>
              <a:defRPr sz="1800"/>
            </a:lvl6pPr>
            <a:lvl7pPr marL="3200400" lvl="6" indent="-317500" algn="l">
              <a:lnSpc>
                <a:spcPct val="100000"/>
              </a:lnSpc>
              <a:spcBef>
                <a:spcPts val="0"/>
              </a:spcBef>
              <a:spcAft>
                <a:spcPts val="0"/>
              </a:spcAft>
              <a:buSzPts val="1400"/>
              <a:buChar char="●"/>
              <a:defRPr sz="1800"/>
            </a:lvl7pPr>
            <a:lvl8pPr marL="3657600" lvl="7" indent="-317500" algn="l">
              <a:lnSpc>
                <a:spcPct val="100000"/>
              </a:lnSpc>
              <a:spcBef>
                <a:spcPts val="0"/>
              </a:spcBef>
              <a:spcAft>
                <a:spcPts val="0"/>
              </a:spcAft>
              <a:buSzPts val="1400"/>
              <a:buChar char="○"/>
              <a:defRPr sz="1800"/>
            </a:lvl8pPr>
            <a:lvl9pPr marL="4114800" lvl="8" indent="-317500" algn="l">
              <a:lnSpc>
                <a:spcPct val="100000"/>
              </a:lnSpc>
              <a:spcBef>
                <a:spcPts val="0"/>
              </a:spcBef>
              <a:spcAft>
                <a:spcPts val="0"/>
              </a:spcAft>
              <a:buSzPts val="1400"/>
              <a:buChar char="■"/>
              <a:defRPr sz="1800"/>
            </a:lvl9pPr>
          </a:lstStyle>
          <a:p>
            <a:endParaRPr/>
          </a:p>
        </p:txBody>
      </p:sp>
      <p:sp>
        <p:nvSpPr>
          <p:cNvPr id="19" name="Google Shape;19;p42"/>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a:p>
        </p:txBody>
      </p:sp>
      <p:sp>
        <p:nvSpPr>
          <p:cNvPr id="20" name="Google Shape;20;p4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pic>
        <p:nvPicPr>
          <p:cNvPr id="21" name="Google Shape;21;p42"/>
          <p:cNvPicPr preferRelativeResize="0"/>
          <p:nvPr/>
        </p:nvPicPr>
        <p:blipFill rotWithShape="1">
          <a:blip r:embed="rId2">
            <a:alphaModFix/>
          </a:blip>
          <a:srcRect/>
          <a:stretch/>
        </p:blipFill>
        <p:spPr>
          <a:xfrm>
            <a:off x="9358198" y="151572"/>
            <a:ext cx="1589281" cy="327843"/>
          </a:xfrm>
          <a:prstGeom prst="rect">
            <a:avLst/>
          </a:prstGeom>
          <a:noFill/>
          <a:ln>
            <a:noFill/>
          </a:ln>
        </p:spPr>
      </p:pic>
      <p:pic>
        <p:nvPicPr>
          <p:cNvPr id="22" name="Google Shape;22;p42"/>
          <p:cNvPicPr preferRelativeResize="0"/>
          <p:nvPr/>
        </p:nvPicPr>
        <p:blipFill rotWithShape="1">
          <a:blip r:embed="rId3">
            <a:alphaModFix/>
          </a:blip>
          <a:srcRect/>
          <a:stretch/>
        </p:blipFill>
        <p:spPr>
          <a:xfrm>
            <a:off x="11101661" y="-165245"/>
            <a:ext cx="961479" cy="961479"/>
          </a:xfrm>
          <a:prstGeom prst="rect">
            <a:avLst/>
          </a:prstGeom>
          <a:noFill/>
          <a:ln>
            <a:noFill/>
          </a:ln>
        </p:spPr>
      </p:pic>
      <p:pic>
        <p:nvPicPr>
          <p:cNvPr id="23" name="Google Shape;23;p42"/>
          <p:cNvPicPr preferRelativeResize="0"/>
          <p:nvPr/>
        </p:nvPicPr>
        <p:blipFill rotWithShape="1">
          <a:blip r:embed="rId4">
            <a:alphaModFix/>
          </a:blip>
          <a:srcRect/>
          <a:stretch/>
        </p:blipFill>
        <p:spPr>
          <a:xfrm>
            <a:off x="315684" y="6238076"/>
            <a:ext cx="1263952" cy="414411"/>
          </a:xfrm>
          <a:prstGeom prst="rect">
            <a:avLst/>
          </a:prstGeom>
          <a:noFill/>
          <a:ln>
            <a:noFill/>
          </a:ln>
        </p:spPr>
      </p:pic>
      <p:pic>
        <p:nvPicPr>
          <p:cNvPr id="24" name="Google Shape;24;p42"/>
          <p:cNvPicPr preferRelativeResize="0"/>
          <p:nvPr/>
        </p:nvPicPr>
        <p:blipFill rotWithShape="1">
          <a:blip r:embed="rId5">
            <a:alphaModFix/>
          </a:blip>
          <a:srcRect/>
          <a:stretch/>
        </p:blipFill>
        <p:spPr>
          <a:xfrm>
            <a:off x="1868234" y="6176750"/>
            <a:ext cx="537281" cy="475737"/>
          </a:xfrm>
          <a:prstGeom prst="rect">
            <a:avLst/>
          </a:prstGeom>
          <a:noFill/>
          <a:ln>
            <a:noFill/>
          </a:ln>
        </p:spPr>
      </p:pic>
      <p:cxnSp>
        <p:nvCxnSpPr>
          <p:cNvPr id="25" name="Google Shape;25;p42"/>
          <p:cNvCxnSpPr/>
          <p:nvPr/>
        </p:nvCxnSpPr>
        <p:spPr>
          <a:xfrm>
            <a:off x="609600" y="1167296"/>
            <a:ext cx="10972800" cy="0"/>
          </a:xfrm>
          <a:prstGeom prst="straightConnector1">
            <a:avLst/>
          </a:prstGeom>
          <a:noFill/>
          <a:ln w="25400" cap="flat" cmpd="sng">
            <a:solidFill>
              <a:schemeClr val="accent4"/>
            </a:solidFill>
            <a:prstDash val="solid"/>
            <a:round/>
            <a:headEnd type="none" w="sm" len="sm"/>
            <a:tailEnd type="none" w="sm" len="sm"/>
          </a:ln>
          <a:effectLst>
            <a:outerShdw blurRad="40000" dist="20000" dir="5400000" rotWithShape="0">
              <a:srgbClr val="000000">
                <a:alpha val="37647"/>
              </a:srgbClr>
            </a:outerShdw>
          </a:effectLst>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6"/>
        <p:cNvGrpSpPr/>
        <p:nvPr/>
      </p:nvGrpSpPr>
      <p:grpSpPr>
        <a:xfrm>
          <a:off x="0" y="0"/>
          <a:ext cx="0" cy="0"/>
          <a:chOff x="0" y="0"/>
          <a:chExt cx="0" cy="0"/>
        </a:xfrm>
      </p:grpSpPr>
      <p:sp>
        <p:nvSpPr>
          <p:cNvPr id="27" name="Google Shape;27;p43"/>
          <p:cNvSpPr txBox="1">
            <a:spLocks noGrp="1"/>
          </p:cNvSpPr>
          <p:nvPr>
            <p:ph type="title"/>
          </p:nvPr>
        </p:nvSpPr>
        <p:spPr>
          <a:xfrm>
            <a:off x="336551" y="101600"/>
            <a:ext cx="10524067" cy="65405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800"/>
              <a:buNone/>
              <a:defRPr sz="2800"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 name="Google Shape;28;p43"/>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000">
                <a:latin typeface="Arial"/>
                <a:ea typeface="Arial"/>
                <a:cs typeface="Arial"/>
                <a:sym typeface="Arial"/>
              </a:defRPr>
            </a:lvl1pPr>
            <a:lvl2pPr marL="914400" lvl="1" indent="-317500" algn="l">
              <a:lnSpc>
                <a:spcPct val="100000"/>
              </a:lnSpc>
              <a:spcBef>
                <a:spcPts val="0"/>
              </a:spcBef>
              <a:spcAft>
                <a:spcPts val="0"/>
              </a:spcAft>
              <a:buSzPts val="1400"/>
              <a:buChar char="○"/>
              <a:defRPr sz="2000">
                <a:latin typeface="Arial"/>
                <a:ea typeface="Arial"/>
                <a:cs typeface="Arial"/>
                <a:sym typeface="Arial"/>
              </a:defRPr>
            </a:lvl2pPr>
            <a:lvl3pPr marL="1371600" lvl="2" indent="-317500" algn="l">
              <a:lnSpc>
                <a:spcPct val="100000"/>
              </a:lnSpc>
              <a:spcBef>
                <a:spcPts val="0"/>
              </a:spcBef>
              <a:spcAft>
                <a:spcPts val="0"/>
              </a:spcAft>
              <a:buSzPts val="1400"/>
              <a:buChar char="■"/>
              <a:defRPr sz="2000">
                <a:latin typeface="Arial"/>
                <a:ea typeface="Arial"/>
                <a:cs typeface="Arial"/>
                <a:sym typeface="Arial"/>
              </a:defRPr>
            </a:lvl3pPr>
            <a:lvl4pPr marL="1828800" lvl="3" indent="-317500" algn="l">
              <a:lnSpc>
                <a:spcPct val="100000"/>
              </a:lnSpc>
              <a:spcBef>
                <a:spcPts val="0"/>
              </a:spcBef>
              <a:spcAft>
                <a:spcPts val="0"/>
              </a:spcAft>
              <a:buSzPts val="1400"/>
              <a:buChar char="●"/>
              <a:defRPr sz="2000">
                <a:latin typeface="Arial"/>
                <a:ea typeface="Arial"/>
                <a:cs typeface="Arial"/>
                <a:sym typeface="Arial"/>
              </a:defRPr>
            </a:lvl4pPr>
            <a:lvl5pPr marL="2286000" lvl="4" indent="-317500" algn="l">
              <a:lnSpc>
                <a:spcPct val="100000"/>
              </a:lnSpc>
              <a:spcBef>
                <a:spcPts val="0"/>
              </a:spcBef>
              <a:spcAft>
                <a:spcPts val="0"/>
              </a:spcAft>
              <a:buSzPts val="1400"/>
              <a:buChar char="○"/>
              <a:defRPr sz="2000">
                <a:latin typeface="Arial"/>
                <a:ea typeface="Arial"/>
                <a:cs typeface="Arial"/>
                <a:sym typeface="Arial"/>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29" name="Google Shape;29;p43"/>
          <p:cNvPicPr preferRelativeResize="0"/>
          <p:nvPr/>
        </p:nvPicPr>
        <p:blipFill rotWithShape="1">
          <a:blip r:embed="rId2">
            <a:alphaModFix/>
          </a:blip>
          <a:srcRect/>
          <a:stretch/>
        </p:blipFill>
        <p:spPr>
          <a:xfrm>
            <a:off x="315684" y="6343651"/>
            <a:ext cx="941949" cy="308836"/>
          </a:xfrm>
          <a:prstGeom prst="rect">
            <a:avLst/>
          </a:prstGeom>
          <a:noFill/>
          <a:ln>
            <a:noFill/>
          </a:ln>
        </p:spPr>
      </p:pic>
      <p:pic>
        <p:nvPicPr>
          <p:cNvPr id="30" name="Google Shape;30;p43"/>
          <p:cNvPicPr preferRelativeResize="0"/>
          <p:nvPr/>
        </p:nvPicPr>
        <p:blipFill rotWithShape="1">
          <a:blip r:embed="rId3">
            <a:alphaModFix/>
          </a:blip>
          <a:srcRect/>
          <a:stretch/>
        </p:blipFill>
        <p:spPr>
          <a:xfrm>
            <a:off x="1497845" y="6297948"/>
            <a:ext cx="400404" cy="354539"/>
          </a:xfrm>
          <a:prstGeom prst="rect">
            <a:avLst/>
          </a:prstGeom>
          <a:noFill/>
          <a:ln>
            <a:noFill/>
          </a:ln>
        </p:spPr>
      </p:pic>
      <p:cxnSp>
        <p:nvCxnSpPr>
          <p:cNvPr id="31" name="Google Shape;31;p43"/>
          <p:cNvCxnSpPr/>
          <p:nvPr/>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32" name="Google Shape;32;p43"/>
          <p:cNvPicPr preferRelativeResize="0"/>
          <p:nvPr/>
        </p:nvPicPr>
        <p:blipFill rotWithShape="1">
          <a:blip r:embed="rId4">
            <a:alphaModFix/>
          </a:blip>
          <a:srcRect/>
          <a:stretch/>
        </p:blipFill>
        <p:spPr>
          <a:xfrm>
            <a:off x="9461131" y="161009"/>
            <a:ext cx="1495792" cy="308558"/>
          </a:xfrm>
          <a:prstGeom prst="rect">
            <a:avLst/>
          </a:prstGeom>
          <a:noFill/>
          <a:ln>
            <a:noFill/>
          </a:ln>
        </p:spPr>
      </p:pic>
      <p:pic>
        <p:nvPicPr>
          <p:cNvPr id="33" name="Google Shape;33;p43"/>
          <p:cNvPicPr preferRelativeResize="0"/>
          <p:nvPr/>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4"/>
        <p:cNvGrpSpPr/>
        <p:nvPr/>
      </p:nvGrpSpPr>
      <p:grpSpPr>
        <a:xfrm>
          <a:off x="0" y="0"/>
          <a:ext cx="0" cy="0"/>
          <a:chOff x="0" y="0"/>
          <a:chExt cx="0" cy="0"/>
        </a:xfrm>
      </p:grpSpPr>
      <p:sp>
        <p:nvSpPr>
          <p:cNvPr id="35" name="Google Shape;35;p44"/>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a:endParaRPr/>
          </a:p>
        </p:txBody>
      </p:sp>
      <p:sp>
        <p:nvSpPr>
          <p:cNvPr id="36" name="Google Shape;36;p44"/>
          <p:cNvSpPr txBox="1">
            <a:spLocks noGrp="1"/>
          </p:cNvSpPr>
          <p:nvPr>
            <p:ph type="body" idx="1"/>
          </p:nvPr>
        </p:nvSpPr>
        <p:spPr>
          <a:xfrm>
            <a:off x="609600" y="1663933"/>
            <a:ext cx="10972800" cy="4038800"/>
          </a:xfrm>
          <a:prstGeom prst="rect">
            <a:avLst/>
          </a:prstGeom>
          <a:noFill/>
          <a:ln>
            <a:noFill/>
          </a:ln>
        </p:spPr>
        <p:txBody>
          <a:bodyPr spcFirstLastPara="1" wrap="square" lIns="91425" tIns="91425" rIns="91425" bIns="91425" anchor="t" anchorCtr="0">
            <a:normAutofit/>
          </a:bodyPr>
          <a:lstStyle>
            <a:lvl1pPr marL="457200" lvl="0" indent="-317500" algn="l">
              <a:lnSpc>
                <a:spcPct val="100000"/>
              </a:lnSpc>
              <a:spcBef>
                <a:spcPts val="0"/>
              </a:spcBef>
              <a:spcAft>
                <a:spcPts val="0"/>
              </a:spcAft>
              <a:buSzPts val="1400"/>
              <a:buChar char="●"/>
              <a:defRPr sz="2000">
                <a:latin typeface="Arial"/>
                <a:ea typeface="Arial"/>
                <a:cs typeface="Arial"/>
                <a:sym typeface="Arial"/>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a:p>
        </p:txBody>
      </p:sp>
      <p:pic>
        <p:nvPicPr>
          <p:cNvPr id="37" name="Google Shape;37;p44"/>
          <p:cNvPicPr preferRelativeResize="0"/>
          <p:nvPr/>
        </p:nvPicPr>
        <p:blipFill rotWithShape="1">
          <a:blip r:embed="rId2">
            <a:alphaModFix/>
          </a:blip>
          <a:srcRect/>
          <a:stretch/>
        </p:blipFill>
        <p:spPr>
          <a:xfrm>
            <a:off x="315684" y="6238076"/>
            <a:ext cx="1263952" cy="414411"/>
          </a:xfrm>
          <a:prstGeom prst="rect">
            <a:avLst/>
          </a:prstGeom>
          <a:noFill/>
          <a:ln>
            <a:noFill/>
          </a:ln>
        </p:spPr>
      </p:pic>
      <p:pic>
        <p:nvPicPr>
          <p:cNvPr id="38" name="Google Shape;38;p44"/>
          <p:cNvPicPr preferRelativeResize="0"/>
          <p:nvPr/>
        </p:nvPicPr>
        <p:blipFill rotWithShape="1">
          <a:blip r:embed="rId3">
            <a:alphaModFix/>
          </a:blip>
          <a:srcRect/>
          <a:stretch/>
        </p:blipFill>
        <p:spPr>
          <a:xfrm>
            <a:off x="1868234" y="6176750"/>
            <a:ext cx="537281" cy="475737"/>
          </a:xfrm>
          <a:prstGeom prst="rect">
            <a:avLst/>
          </a:prstGeom>
          <a:noFill/>
          <a:ln>
            <a:noFill/>
          </a:ln>
        </p:spPr>
      </p:pic>
      <p:cxnSp>
        <p:nvCxnSpPr>
          <p:cNvPr id="39" name="Google Shape;39;p44"/>
          <p:cNvCxnSpPr/>
          <p:nvPr/>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40" name="Google Shape;40;p44"/>
          <p:cNvPicPr preferRelativeResize="0"/>
          <p:nvPr/>
        </p:nvPicPr>
        <p:blipFill rotWithShape="1">
          <a:blip r:embed="rId4">
            <a:alphaModFix/>
          </a:blip>
          <a:srcRect/>
          <a:stretch/>
        </p:blipFill>
        <p:spPr>
          <a:xfrm>
            <a:off x="9461131" y="161009"/>
            <a:ext cx="1495792" cy="308558"/>
          </a:xfrm>
          <a:prstGeom prst="rect">
            <a:avLst/>
          </a:prstGeom>
          <a:noFill/>
          <a:ln>
            <a:noFill/>
          </a:ln>
        </p:spPr>
      </p:pic>
      <p:pic>
        <p:nvPicPr>
          <p:cNvPr id="41" name="Google Shape;41;p44"/>
          <p:cNvPicPr preferRelativeResize="0"/>
          <p:nvPr/>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2"/>
        <p:cNvGrpSpPr/>
        <p:nvPr/>
      </p:nvGrpSpPr>
      <p:grpSpPr>
        <a:xfrm>
          <a:off x="0" y="0"/>
          <a:ext cx="0" cy="0"/>
          <a:chOff x="0" y="0"/>
          <a:chExt cx="0" cy="0"/>
        </a:xfrm>
      </p:grpSpPr>
      <p:sp>
        <p:nvSpPr>
          <p:cNvPr id="43" name="Google Shape;43;p45"/>
          <p:cNvSpPr txBox="1">
            <a:spLocks noGrp="1"/>
          </p:cNvSpPr>
          <p:nvPr>
            <p:ph type="title"/>
          </p:nvPr>
        </p:nvSpPr>
        <p:spPr>
          <a:xfrm>
            <a:off x="415600" y="740800"/>
            <a:ext cx="3744000" cy="10076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3200" b="0" i="0">
                <a:latin typeface="Arial"/>
                <a:ea typeface="Arial"/>
                <a:cs typeface="Arial"/>
                <a:sym typeface="Arial"/>
              </a:defRPr>
            </a:lvl1pPr>
            <a:lvl2pPr lvl="1" algn="l">
              <a:lnSpc>
                <a:spcPct val="100000"/>
              </a:lnSpc>
              <a:spcBef>
                <a:spcPts val="0"/>
              </a:spcBef>
              <a:spcAft>
                <a:spcPts val="0"/>
              </a:spcAft>
              <a:buSzPts val="2400"/>
              <a:buNone/>
              <a:defRPr sz="3200"/>
            </a:lvl2pPr>
            <a:lvl3pPr lvl="2" algn="l">
              <a:lnSpc>
                <a:spcPct val="100000"/>
              </a:lnSpc>
              <a:spcBef>
                <a:spcPts val="0"/>
              </a:spcBef>
              <a:spcAft>
                <a:spcPts val="0"/>
              </a:spcAft>
              <a:buSzPts val="2400"/>
              <a:buNone/>
              <a:defRPr sz="3200"/>
            </a:lvl3pPr>
            <a:lvl4pPr lvl="3" algn="l">
              <a:lnSpc>
                <a:spcPct val="100000"/>
              </a:lnSpc>
              <a:spcBef>
                <a:spcPts val="0"/>
              </a:spcBef>
              <a:spcAft>
                <a:spcPts val="0"/>
              </a:spcAft>
              <a:buSzPts val="2400"/>
              <a:buNone/>
              <a:defRPr sz="3200"/>
            </a:lvl4pPr>
            <a:lvl5pPr lvl="4" algn="l">
              <a:lnSpc>
                <a:spcPct val="100000"/>
              </a:lnSpc>
              <a:spcBef>
                <a:spcPts val="0"/>
              </a:spcBef>
              <a:spcAft>
                <a:spcPts val="0"/>
              </a:spcAft>
              <a:buSzPts val="2400"/>
              <a:buNone/>
              <a:defRPr sz="3200"/>
            </a:lvl5pPr>
            <a:lvl6pPr lvl="5" algn="l">
              <a:lnSpc>
                <a:spcPct val="100000"/>
              </a:lnSpc>
              <a:spcBef>
                <a:spcPts val="0"/>
              </a:spcBef>
              <a:spcAft>
                <a:spcPts val="0"/>
              </a:spcAft>
              <a:buSzPts val="2400"/>
              <a:buNone/>
              <a:defRPr sz="3200"/>
            </a:lvl6pPr>
            <a:lvl7pPr lvl="6" algn="l">
              <a:lnSpc>
                <a:spcPct val="100000"/>
              </a:lnSpc>
              <a:spcBef>
                <a:spcPts val="0"/>
              </a:spcBef>
              <a:spcAft>
                <a:spcPts val="0"/>
              </a:spcAft>
              <a:buSzPts val="2400"/>
              <a:buNone/>
              <a:defRPr sz="3200"/>
            </a:lvl7pPr>
            <a:lvl8pPr lvl="7" algn="l">
              <a:lnSpc>
                <a:spcPct val="100000"/>
              </a:lnSpc>
              <a:spcBef>
                <a:spcPts val="0"/>
              </a:spcBef>
              <a:spcAft>
                <a:spcPts val="0"/>
              </a:spcAft>
              <a:buSzPts val="2400"/>
              <a:buNone/>
              <a:defRPr sz="3200"/>
            </a:lvl8pPr>
            <a:lvl9pPr lvl="8" algn="l">
              <a:lnSpc>
                <a:spcPct val="100000"/>
              </a:lnSpc>
              <a:spcBef>
                <a:spcPts val="0"/>
              </a:spcBef>
              <a:spcAft>
                <a:spcPts val="0"/>
              </a:spcAft>
              <a:buSzPts val="2400"/>
              <a:buNone/>
              <a:defRPr sz="3200"/>
            </a:lvl9pPr>
          </a:lstStyle>
          <a:p>
            <a:endParaRPr/>
          </a:p>
        </p:txBody>
      </p:sp>
      <p:sp>
        <p:nvSpPr>
          <p:cNvPr id="44" name="Google Shape;44;p45"/>
          <p:cNvSpPr txBox="1">
            <a:spLocks noGrp="1"/>
          </p:cNvSpPr>
          <p:nvPr>
            <p:ph type="body" idx="1"/>
          </p:nvPr>
        </p:nvSpPr>
        <p:spPr>
          <a:xfrm>
            <a:off x="415600" y="1852800"/>
            <a:ext cx="3744000" cy="4239200"/>
          </a:xfrm>
          <a:prstGeom prst="rect">
            <a:avLst/>
          </a:prstGeom>
          <a:noFill/>
          <a:ln>
            <a:noFill/>
          </a:ln>
        </p:spPr>
        <p:txBody>
          <a:bodyPr spcFirstLastPara="1" wrap="square" lIns="91425" tIns="91425" rIns="91425" bIns="91425" anchor="t" anchorCtr="0">
            <a:normAutofit/>
          </a:bodyPr>
          <a:lstStyle>
            <a:lvl1pPr marL="457200" lvl="0" indent="-304800" algn="l">
              <a:lnSpc>
                <a:spcPct val="100000"/>
              </a:lnSpc>
              <a:spcBef>
                <a:spcPts val="0"/>
              </a:spcBef>
              <a:spcAft>
                <a:spcPts val="0"/>
              </a:spcAft>
              <a:buSzPts val="1200"/>
              <a:buChar char="●"/>
              <a:defRPr sz="2000">
                <a:latin typeface="Arial"/>
                <a:ea typeface="Arial"/>
                <a:cs typeface="Arial"/>
                <a:sym typeface="Arial"/>
              </a:defRPr>
            </a:lvl1pPr>
            <a:lvl2pPr marL="914400" lvl="1" indent="-304800" algn="l">
              <a:lnSpc>
                <a:spcPct val="100000"/>
              </a:lnSpc>
              <a:spcBef>
                <a:spcPts val="0"/>
              </a:spcBef>
              <a:spcAft>
                <a:spcPts val="0"/>
              </a:spcAft>
              <a:buSzPts val="1200"/>
              <a:buChar char="○"/>
              <a:defRPr sz="1600"/>
            </a:lvl2pPr>
            <a:lvl3pPr marL="1371600" lvl="2" indent="-304800" algn="l">
              <a:lnSpc>
                <a:spcPct val="100000"/>
              </a:lnSpc>
              <a:spcBef>
                <a:spcPts val="0"/>
              </a:spcBef>
              <a:spcAft>
                <a:spcPts val="0"/>
              </a:spcAft>
              <a:buSzPts val="1200"/>
              <a:buChar char="■"/>
              <a:defRPr sz="1600"/>
            </a:lvl3pPr>
            <a:lvl4pPr marL="1828800" lvl="3" indent="-304800" algn="l">
              <a:lnSpc>
                <a:spcPct val="100000"/>
              </a:lnSpc>
              <a:spcBef>
                <a:spcPts val="0"/>
              </a:spcBef>
              <a:spcAft>
                <a:spcPts val="0"/>
              </a:spcAft>
              <a:buSzPts val="1200"/>
              <a:buChar char="●"/>
              <a:defRPr sz="1600"/>
            </a:lvl4pPr>
            <a:lvl5pPr marL="2286000" lvl="4" indent="-304800" algn="l">
              <a:lnSpc>
                <a:spcPct val="100000"/>
              </a:lnSpc>
              <a:spcBef>
                <a:spcPts val="0"/>
              </a:spcBef>
              <a:spcAft>
                <a:spcPts val="0"/>
              </a:spcAft>
              <a:buSzPts val="1200"/>
              <a:buChar char="○"/>
              <a:defRPr sz="1600"/>
            </a:lvl5pPr>
            <a:lvl6pPr marL="2743200" lvl="5" indent="-304800" algn="l">
              <a:lnSpc>
                <a:spcPct val="100000"/>
              </a:lnSpc>
              <a:spcBef>
                <a:spcPts val="0"/>
              </a:spcBef>
              <a:spcAft>
                <a:spcPts val="0"/>
              </a:spcAft>
              <a:buSzPts val="1200"/>
              <a:buChar char="■"/>
              <a:defRPr sz="1600"/>
            </a:lvl6pPr>
            <a:lvl7pPr marL="3200400" lvl="6" indent="-304800" algn="l">
              <a:lnSpc>
                <a:spcPct val="100000"/>
              </a:lnSpc>
              <a:spcBef>
                <a:spcPts val="0"/>
              </a:spcBef>
              <a:spcAft>
                <a:spcPts val="0"/>
              </a:spcAft>
              <a:buSzPts val="1200"/>
              <a:buChar char="●"/>
              <a:defRPr sz="1600"/>
            </a:lvl7pPr>
            <a:lvl8pPr marL="3657600" lvl="7" indent="-304800" algn="l">
              <a:lnSpc>
                <a:spcPct val="100000"/>
              </a:lnSpc>
              <a:spcBef>
                <a:spcPts val="0"/>
              </a:spcBef>
              <a:spcAft>
                <a:spcPts val="0"/>
              </a:spcAft>
              <a:buSzPts val="1200"/>
              <a:buChar char="○"/>
              <a:defRPr sz="1600"/>
            </a:lvl8pPr>
            <a:lvl9pPr marL="4114800" lvl="8" indent="-304800" algn="l">
              <a:lnSpc>
                <a:spcPct val="100000"/>
              </a:lnSpc>
              <a:spcBef>
                <a:spcPts val="0"/>
              </a:spcBef>
              <a:spcAft>
                <a:spcPts val="0"/>
              </a:spcAft>
              <a:buSzPts val="1200"/>
              <a:buChar char="■"/>
              <a:defRPr sz="1600"/>
            </a:lvl9pPr>
          </a:lstStyle>
          <a:p>
            <a:endParaRPr/>
          </a:p>
        </p:txBody>
      </p:sp>
      <p:pic>
        <p:nvPicPr>
          <p:cNvPr id="45" name="Google Shape;45;p45"/>
          <p:cNvPicPr preferRelativeResize="0"/>
          <p:nvPr/>
        </p:nvPicPr>
        <p:blipFill rotWithShape="1">
          <a:blip r:embed="rId2">
            <a:alphaModFix/>
          </a:blip>
          <a:srcRect/>
          <a:stretch/>
        </p:blipFill>
        <p:spPr>
          <a:xfrm>
            <a:off x="315684" y="6238076"/>
            <a:ext cx="1263952" cy="414411"/>
          </a:xfrm>
          <a:prstGeom prst="rect">
            <a:avLst/>
          </a:prstGeom>
          <a:noFill/>
          <a:ln>
            <a:noFill/>
          </a:ln>
        </p:spPr>
      </p:pic>
      <p:pic>
        <p:nvPicPr>
          <p:cNvPr id="46" name="Google Shape;46;p45"/>
          <p:cNvPicPr preferRelativeResize="0"/>
          <p:nvPr/>
        </p:nvPicPr>
        <p:blipFill rotWithShape="1">
          <a:blip r:embed="rId3">
            <a:alphaModFix/>
          </a:blip>
          <a:srcRect/>
          <a:stretch/>
        </p:blipFill>
        <p:spPr>
          <a:xfrm>
            <a:off x="1868234" y="6176750"/>
            <a:ext cx="537281" cy="475737"/>
          </a:xfrm>
          <a:prstGeom prst="rect">
            <a:avLst/>
          </a:prstGeom>
          <a:noFill/>
          <a:ln>
            <a:noFill/>
          </a:ln>
        </p:spPr>
      </p:pic>
      <p:cxnSp>
        <p:nvCxnSpPr>
          <p:cNvPr id="47" name="Google Shape;47;p45"/>
          <p:cNvCxnSpPr/>
          <p:nvPr/>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48" name="Google Shape;48;p45"/>
          <p:cNvPicPr preferRelativeResize="0"/>
          <p:nvPr/>
        </p:nvPicPr>
        <p:blipFill rotWithShape="1">
          <a:blip r:embed="rId4">
            <a:alphaModFix/>
          </a:blip>
          <a:srcRect/>
          <a:stretch/>
        </p:blipFill>
        <p:spPr>
          <a:xfrm>
            <a:off x="9461131" y="161009"/>
            <a:ext cx="1495792" cy="308558"/>
          </a:xfrm>
          <a:prstGeom prst="rect">
            <a:avLst/>
          </a:prstGeom>
          <a:noFill/>
          <a:ln>
            <a:noFill/>
          </a:ln>
        </p:spPr>
      </p:pic>
      <p:pic>
        <p:nvPicPr>
          <p:cNvPr id="49" name="Google Shape;49;p45"/>
          <p:cNvPicPr preferRelativeResize="0"/>
          <p:nvPr/>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0"/>
        <p:cNvGrpSpPr/>
        <p:nvPr/>
      </p:nvGrpSpPr>
      <p:grpSpPr>
        <a:xfrm>
          <a:off x="0" y="0"/>
          <a:ext cx="0" cy="0"/>
          <a:chOff x="0" y="0"/>
          <a:chExt cx="0" cy="0"/>
        </a:xfrm>
      </p:grpSpPr>
      <p:sp>
        <p:nvSpPr>
          <p:cNvPr id="51" name="Google Shape;51;p46"/>
          <p:cNvSpPr txBox="1">
            <a:spLocks noGrp="1"/>
          </p:cNvSpPr>
          <p:nvPr>
            <p:ph type="title"/>
          </p:nvPr>
        </p:nvSpPr>
        <p:spPr>
          <a:xfrm>
            <a:off x="653667" y="600200"/>
            <a:ext cx="8490400" cy="54544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6400" b="0" i="0">
                <a:latin typeface="Arial"/>
                <a:ea typeface="Arial"/>
                <a:cs typeface="Arial"/>
                <a:sym typeface="Arial"/>
              </a:defRPr>
            </a:lvl1pPr>
            <a:lvl2pPr lvl="1" algn="l">
              <a:lnSpc>
                <a:spcPct val="100000"/>
              </a:lnSpc>
              <a:spcBef>
                <a:spcPts val="0"/>
              </a:spcBef>
              <a:spcAft>
                <a:spcPts val="0"/>
              </a:spcAft>
              <a:buSzPts val="4800"/>
              <a:buNone/>
              <a:defRPr sz="6400"/>
            </a:lvl2pPr>
            <a:lvl3pPr lvl="2" algn="l">
              <a:lnSpc>
                <a:spcPct val="100000"/>
              </a:lnSpc>
              <a:spcBef>
                <a:spcPts val="0"/>
              </a:spcBef>
              <a:spcAft>
                <a:spcPts val="0"/>
              </a:spcAft>
              <a:buSzPts val="4800"/>
              <a:buNone/>
              <a:defRPr sz="6400"/>
            </a:lvl3pPr>
            <a:lvl4pPr lvl="3" algn="l">
              <a:lnSpc>
                <a:spcPct val="100000"/>
              </a:lnSpc>
              <a:spcBef>
                <a:spcPts val="0"/>
              </a:spcBef>
              <a:spcAft>
                <a:spcPts val="0"/>
              </a:spcAft>
              <a:buSzPts val="4800"/>
              <a:buNone/>
              <a:defRPr sz="6400"/>
            </a:lvl4pPr>
            <a:lvl5pPr lvl="4" algn="l">
              <a:lnSpc>
                <a:spcPct val="100000"/>
              </a:lnSpc>
              <a:spcBef>
                <a:spcPts val="0"/>
              </a:spcBef>
              <a:spcAft>
                <a:spcPts val="0"/>
              </a:spcAft>
              <a:buSzPts val="4800"/>
              <a:buNone/>
              <a:defRPr sz="6400"/>
            </a:lvl5pPr>
            <a:lvl6pPr lvl="5" algn="l">
              <a:lnSpc>
                <a:spcPct val="100000"/>
              </a:lnSpc>
              <a:spcBef>
                <a:spcPts val="0"/>
              </a:spcBef>
              <a:spcAft>
                <a:spcPts val="0"/>
              </a:spcAft>
              <a:buSzPts val="4800"/>
              <a:buNone/>
              <a:defRPr sz="6400"/>
            </a:lvl6pPr>
            <a:lvl7pPr lvl="6" algn="l">
              <a:lnSpc>
                <a:spcPct val="100000"/>
              </a:lnSpc>
              <a:spcBef>
                <a:spcPts val="0"/>
              </a:spcBef>
              <a:spcAft>
                <a:spcPts val="0"/>
              </a:spcAft>
              <a:buSzPts val="4800"/>
              <a:buNone/>
              <a:defRPr sz="6400"/>
            </a:lvl7pPr>
            <a:lvl8pPr lvl="7" algn="l">
              <a:lnSpc>
                <a:spcPct val="100000"/>
              </a:lnSpc>
              <a:spcBef>
                <a:spcPts val="0"/>
              </a:spcBef>
              <a:spcAft>
                <a:spcPts val="0"/>
              </a:spcAft>
              <a:buSzPts val="4800"/>
              <a:buNone/>
              <a:defRPr sz="6400"/>
            </a:lvl8pPr>
            <a:lvl9pPr lvl="8" algn="l">
              <a:lnSpc>
                <a:spcPct val="100000"/>
              </a:lnSpc>
              <a:spcBef>
                <a:spcPts val="0"/>
              </a:spcBef>
              <a:spcAft>
                <a:spcPts val="0"/>
              </a:spcAft>
              <a:buSzPts val="4800"/>
              <a:buNone/>
              <a:defRPr sz="6400"/>
            </a:lvl9pPr>
          </a:lstStyle>
          <a:p>
            <a:endParaRPr/>
          </a:p>
        </p:txBody>
      </p:sp>
      <p:pic>
        <p:nvPicPr>
          <p:cNvPr id="52" name="Google Shape;52;p46"/>
          <p:cNvPicPr preferRelativeResize="0"/>
          <p:nvPr/>
        </p:nvPicPr>
        <p:blipFill rotWithShape="1">
          <a:blip r:embed="rId2">
            <a:alphaModFix/>
          </a:blip>
          <a:srcRect/>
          <a:stretch/>
        </p:blipFill>
        <p:spPr>
          <a:xfrm>
            <a:off x="315684" y="6238076"/>
            <a:ext cx="1263952" cy="414411"/>
          </a:xfrm>
          <a:prstGeom prst="rect">
            <a:avLst/>
          </a:prstGeom>
          <a:noFill/>
          <a:ln>
            <a:noFill/>
          </a:ln>
        </p:spPr>
      </p:pic>
      <p:pic>
        <p:nvPicPr>
          <p:cNvPr id="53" name="Google Shape;53;p46"/>
          <p:cNvPicPr preferRelativeResize="0"/>
          <p:nvPr/>
        </p:nvPicPr>
        <p:blipFill rotWithShape="1">
          <a:blip r:embed="rId3">
            <a:alphaModFix/>
          </a:blip>
          <a:srcRect/>
          <a:stretch/>
        </p:blipFill>
        <p:spPr>
          <a:xfrm>
            <a:off x="1868234" y="6176750"/>
            <a:ext cx="537281" cy="475737"/>
          </a:xfrm>
          <a:prstGeom prst="rect">
            <a:avLst/>
          </a:prstGeom>
          <a:noFill/>
          <a:ln>
            <a:noFill/>
          </a:ln>
        </p:spPr>
      </p:pic>
      <p:cxnSp>
        <p:nvCxnSpPr>
          <p:cNvPr id="54" name="Google Shape;54;p46"/>
          <p:cNvCxnSpPr/>
          <p:nvPr/>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55" name="Google Shape;55;p46"/>
          <p:cNvPicPr preferRelativeResize="0"/>
          <p:nvPr/>
        </p:nvPicPr>
        <p:blipFill rotWithShape="1">
          <a:blip r:embed="rId4">
            <a:alphaModFix/>
          </a:blip>
          <a:srcRect/>
          <a:stretch/>
        </p:blipFill>
        <p:spPr>
          <a:xfrm>
            <a:off x="9461131" y="161009"/>
            <a:ext cx="1495792" cy="308558"/>
          </a:xfrm>
          <a:prstGeom prst="rect">
            <a:avLst/>
          </a:prstGeom>
          <a:noFill/>
          <a:ln>
            <a:noFill/>
          </a:ln>
        </p:spPr>
      </p:pic>
      <p:pic>
        <p:nvPicPr>
          <p:cNvPr id="56" name="Google Shape;56;p46"/>
          <p:cNvPicPr preferRelativeResize="0"/>
          <p:nvPr/>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47"/>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2489"/>
              <a:buFont typeface="Arial"/>
              <a:buNone/>
            </a:pPr>
            <a:endParaRPr sz="2489" b="0" i="0" u="none" strike="noStrike" cap="none">
              <a:solidFill>
                <a:srgbClr val="000000"/>
              </a:solidFill>
              <a:latin typeface="Arial"/>
              <a:ea typeface="Arial"/>
              <a:cs typeface="Arial"/>
              <a:sym typeface="Arial"/>
            </a:endParaRPr>
          </a:p>
        </p:txBody>
      </p:sp>
      <p:sp>
        <p:nvSpPr>
          <p:cNvPr id="59" name="Google Shape;59;p47"/>
          <p:cNvSpPr txBox="1">
            <a:spLocks noGrp="1"/>
          </p:cNvSpPr>
          <p:nvPr>
            <p:ph type="title"/>
          </p:nvPr>
        </p:nvSpPr>
        <p:spPr>
          <a:xfrm>
            <a:off x="354000" y="1644233"/>
            <a:ext cx="5393600" cy="19764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5600" b="0" i="0">
                <a:latin typeface="Arial"/>
                <a:ea typeface="Arial"/>
                <a:cs typeface="Arial"/>
                <a:sym typeface="Arial"/>
              </a:defRPr>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a:endParaRPr/>
          </a:p>
        </p:txBody>
      </p:sp>
      <p:sp>
        <p:nvSpPr>
          <p:cNvPr id="60" name="Google Shape;60;p47"/>
          <p:cNvSpPr txBox="1">
            <a:spLocks noGrp="1"/>
          </p:cNvSpPr>
          <p:nvPr>
            <p:ph type="subTitle" idx="1"/>
          </p:nvPr>
        </p:nvSpPr>
        <p:spPr>
          <a:xfrm>
            <a:off x="354000" y="3737433"/>
            <a:ext cx="5393600" cy="16468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Arial"/>
                <a:ea typeface="Arial"/>
                <a:cs typeface="Arial"/>
                <a:sym typeface="Arial"/>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61" name="Google Shape;61;p47"/>
          <p:cNvSpPr txBox="1">
            <a:spLocks noGrp="1"/>
          </p:cNvSpPr>
          <p:nvPr>
            <p:ph type="body" idx="2"/>
          </p:nvPr>
        </p:nvSpPr>
        <p:spPr>
          <a:xfrm>
            <a:off x="6586000" y="965433"/>
            <a:ext cx="5116000" cy="4926800"/>
          </a:xfrm>
          <a:prstGeom prst="rect">
            <a:avLst/>
          </a:prstGeom>
          <a:noFill/>
          <a:ln>
            <a:noFill/>
          </a:ln>
        </p:spPr>
        <p:txBody>
          <a:bodyPr spcFirstLastPara="1" wrap="square" lIns="91425" tIns="91425" rIns="91425" bIns="91425" anchor="ctr" anchorCtr="0">
            <a:normAutofit/>
          </a:bodyPr>
          <a:lstStyle>
            <a:lvl1pPr marL="457200" lvl="0" indent="-317500" algn="l">
              <a:lnSpc>
                <a:spcPct val="100000"/>
              </a:lnSpc>
              <a:spcBef>
                <a:spcPts val="0"/>
              </a:spcBef>
              <a:spcAft>
                <a:spcPts val="0"/>
              </a:spcAft>
              <a:buSzPts val="1400"/>
              <a:buChar char="●"/>
              <a:defRPr>
                <a:latin typeface="Arial" panose="020B0604020202020204" pitchFamily="34" charset="0"/>
                <a:cs typeface="Arial" panose="020B0604020202020204" pitchFamily="34" charset="0"/>
              </a:defRPr>
            </a:lvl1pPr>
            <a:lvl2pPr marL="914400" lvl="1" indent="-317500" algn="l">
              <a:lnSpc>
                <a:spcPct val="100000"/>
              </a:lnSpc>
              <a:spcBef>
                <a:spcPts val="0"/>
              </a:spcBef>
              <a:spcAft>
                <a:spcPts val="0"/>
              </a:spcAft>
              <a:buSzPts val="1400"/>
              <a:buChar char="○"/>
              <a:defRPr/>
            </a:lvl2pPr>
            <a:lvl3pPr marL="1371600" lvl="2" indent="-317500" algn="l">
              <a:lnSpc>
                <a:spcPct val="100000"/>
              </a:lnSpc>
              <a:spcBef>
                <a:spcPts val="0"/>
              </a:spcBef>
              <a:spcAft>
                <a:spcPts val="0"/>
              </a:spcAft>
              <a:buSzPts val="1400"/>
              <a:buChar char="■"/>
              <a:defRPr/>
            </a:lvl3pPr>
            <a:lvl4pPr marL="1828800" lvl="3" indent="-317500" algn="l">
              <a:lnSpc>
                <a:spcPct val="100000"/>
              </a:lnSpc>
              <a:spcBef>
                <a:spcPts val="0"/>
              </a:spcBef>
              <a:spcAft>
                <a:spcPts val="0"/>
              </a:spcAft>
              <a:buSzPts val="1400"/>
              <a:buChar char="●"/>
              <a:defRPr/>
            </a:lvl4pPr>
            <a:lvl5pPr marL="2286000" lvl="4" indent="-317500" algn="l">
              <a:lnSpc>
                <a:spcPct val="100000"/>
              </a:lnSpc>
              <a:spcBef>
                <a:spcPts val="0"/>
              </a:spcBef>
              <a:spcAft>
                <a:spcPts val="0"/>
              </a:spcAft>
              <a:buSzPts val="1400"/>
              <a:buChar char="○"/>
              <a:defRPr/>
            </a:lvl5pPr>
            <a:lvl6pPr marL="2743200" lvl="5" indent="-317500" algn="l">
              <a:lnSpc>
                <a:spcPct val="100000"/>
              </a:lnSpc>
              <a:spcBef>
                <a:spcPts val="0"/>
              </a:spcBef>
              <a:spcAft>
                <a:spcPts val="0"/>
              </a:spcAft>
              <a:buSzPts val="1400"/>
              <a:buChar char="■"/>
              <a:defRPr/>
            </a:lvl6pPr>
            <a:lvl7pPr marL="3200400" lvl="6" indent="-317500" algn="l">
              <a:lnSpc>
                <a:spcPct val="100000"/>
              </a:lnSpc>
              <a:spcBef>
                <a:spcPts val="0"/>
              </a:spcBef>
              <a:spcAft>
                <a:spcPts val="0"/>
              </a:spcAft>
              <a:buSzPts val="1400"/>
              <a:buChar char="●"/>
              <a:defRPr/>
            </a:lvl7pPr>
            <a:lvl8pPr marL="3657600" lvl="7" indent="-317500" algn="l">
              <a:lnSpc>
                <a:spcPct val="100000"/>
              </a:lnSpc>
              <a:spcBef>
                <a:spcPts val="0"/>
              </a:spcBef>
              <a:spcAft>
                <a:spcPts val="0"/>
              </a:spcAft>
              <a:buSzPts val="1400"/>
              <a:buChar char="○"/>
              <a:defRPr/>
            </a:lvl8pPr>
            <a:lvl9pPr marL="4114800" lvl="8" indent="-317500" algn="l">
              <a:lnSpc>
                <a:spcPct val="100000"/>
              </a:lnSpc>
              <a:spcBef>
                <a:spcPts val="0"/>
              </a:spcBef>
              <a:spcAft>
                <a:spcPts val="0"/>
              </a:spcAft>
              <a:buSzPts val="1400"/>
              <a:buChar char="■"/>
              <a:defRPr/>
            </a:lvl9pPr>
          </a:lstStyle>
          <a:p>
            <a:endParaRPr dirty="0"/>
          </a:p>
        </p:txBody>
      </p:sp>
      <p:pic>
        <p:nvPicPr>
          <p:cNvPr id="62" name="Google Shape;62;p47"/>
          <p:cNvPicPr preferRelativeResize="0"/>
          <p:nvPr/>
        </p:nvPicPr>
        <p:blipFill rotWithShape="1">
          <a:blip r:embed="rId2">
            <a:alphaModFix/>
          </a:blip>
          <a:srcRect/>
          <a:stretch/>
        </p:blipFill>
        <p:spPr>
          <a:xfrm>
            <a:off x="315684" y="6238076"/>
            <a:ext cx="1263952" cy="414411"/>
          </a:xfrm>
          <a:prstGeom prst="rect">
            <a:avLst/>
          </a:prstGeom>
          <a:noFill/>
          <a:ln>
            <a:noFill/>
          </a:ln>
        </p:spPr>
      </p:pic>
      <p:pic>
        <p:nvPicPr>
          <p:cNvPr id="63" name="Google Shape;63;p47"/>
          <p:cNvPicPr preferRelativeResize="0"/>
          <p:nvPr/>
        </p:nvPicPr>
        <p:blipFill rotWithShape="1">
          <a:blip r:embed="rId3">
            <a:alphaModFix/>
          </a:blip>
          <a:srcRect/>
          <a:stretch/>
        </p:blipFill>
        <p:spPr>
          <a:xfrm>
            <a:off x="1868234" y="6176750"/>
            <a:ext cx="537281" cy="475737"/>
          </a:xfrm>
          <a:prstGeom prst="rect">
            <a:avLst/>
          </a:prstGeom>
          <a:noFill/>
          <a:ln>
            <a:noFill/>
          </a:ln>
        </p:spPr>
      </p:pic>
      <p:cxnSp>
        <p:nvCxnSpPr>
          <p:cNvPr id="64" name="Google Shape;64;p47"/>
          <p:cNvCxnSpPr/>
          <p:nvPr/>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65" name="Google Shape;65;p47"/>
          <p:cNvPicPr preferRelativeResize="0"/>
          <p:nvPr/>
        </p:nvPicPr>
        <p:blipFill rotWithShape="1">
          <a:blip r:embed="rId4">
            <a:alphaModFix/>
          </a:blip>
          <a:srcRect/>
          <a:stretch/>
        </p:blipFill>
        <p:spPr>
          <a:xfrm>
            <a:off x="9461131" y="161009"/>
            <a:ext cx="1495792" cy="308558"/>
          </a:xfrm>
          <a:prstGeom prst="rect">
            <a:avLst/>
          </a:prstGeom>
          <a:noFill/>
          <a:ln>
            <a:noFill/>
          </a:ln>
        </p:spPr>
      </p:pic>
      <p:pic>
        <p:nvPicPr>
          <p:cNvPr id="66" name="Google Shape;66;p47"/>
          <p:cNvPicPr preferRelativeResize="0"/>
          <p:nvPr/>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7"/>
        <p:cNvGrpSpPr/>
        <p:nvPr/>
      </p:nvGrpSpPr>
      <p:grpSpPr>
        <a:xfrm>
          <a:off x="0" y="0"/>
          <a:ext cx="0" cy="0"/>
          <a:chOff x="0" y="0"/>
          <a:chExt cx="0" cy="0"/>
        </a:xfrm>
      </p:grpSpPr>
      <p:sp>
        <p:nvSpPr>
          <p:cNvPr id="68" name="Google Shape;68;p48"/>
          <p:cNvSpPr txBox="1">
            <a:spLocks noGrp="1"/>
          </p:cNvSpPr>
          <p:nvPr>
            <p:ph type="body" idx="1"/>
          </p:nvPr>
        </p:nvSpPr>
        <p:spPr>
          <a:xfrm>
            <a:off x="428709" y="5247476"/>
            <a:ext cx="7998400" cy="8068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400"/>
              <a:buNone/>
              <a:defRPr sz="2000">
                <a:latin typeface="Arial"/>
                <a:ea typeface="Arial"/>
                <a:cs typeface="Arial"/>
                <a:sym typeface="Arial"/>
              </a:defRPr>
            </a:lvl1pPr>
          </a:lstStyle>
          <a:p>
            <a:endParaRPr/>
          </a:p>
        </p:txBody>
      </p:sp>
      <p:pic>
        <p:nvPicPr>
          <p:cNvPr id="69" name="Google Shape;69;p48"/>
          <p:cNvPicPr preferRelativeResize="0"/>
          <p:nvPr/>
        </p:nvPicPr>
        <p:blipFill rotWithShape="1">
          <a:blip r:embed="rId2">
            <a:alphaModFix/>
          </a:blip>
          <a:srcRect/>
          <a:stretch/>
        </p:blipFill>
        <p:spPr>
          <a:xfrm>
            <a:off x="315684" y="6238076"/>
            <a:ext cx="1263952" cy="414411"/>
          </a:xfrm>
          <a:prstGeom prst="rect">
            <a:avLst/>
          </a:prstGeom>
          <a:noFill/>
          <a:ln>
            <a:noFill/>
          </a:ln>
        </p:spPr>
      </p:pic>
      <p:pic>
        <p:nvPicPr>
          <p:cNvPr id="70" name="Google Shape;70;p48"/>
          <p:cNvPicPr preferRelativeResize="0"/>
          <p:nvPr/>
        </p:nvPicPr>
        <p:blipFill rotWithShape="1">
          <a:blip r:embed="rId3">
            <a:alphaModFix/>
          </a:blip>
          <a:srcRect/>
          <a:stretch/>
        </p:blipFill>
        <p:spPr>
          <a:xfrm>
            <a:off x="1868234" y="6176750"/>
            <a:ext cx="537281" cy="475737"/>
          </a:xfrm>
          <a:prstGeom prst="rect">
            <a:avLst/>
          </a:prstGeom>
          <a:noFill/>
          <a:ln>
            <a:noFill/>
          </a:ln>
        </p:spPr>
      </p:pic>
      <p:cxnSp>
        <p:nvCxnSpPr>
          <p:cNvPr id="71" name="Google Shape;71;p48"/>
          <p:cNvCxnSpPr/>
          <p:nvPr/>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72" name="Google Shape;72;p48"/>
          <p:cNvPicPr preferRelativeResize="0"/>
          <p:nvPr/>
        </p:nvPicPr>
        <p:blipFill rotWithShape="1">
          <a:blip r:embed="rId4">
            <a:alphaModFix/>
          </a:blip>
          <a:srcRect/>
          <a:stretch/>
        </p:blipFill>
        <p:spPr>
          <a:xfrm>
            <a:off x="9461131" y="161009"/>
            <a:ext cx="1495792" cy="308558"/>
          </a:xfrm>
          <a:prstGeom prst="rect">
            <a:avLst/>
          </a:prstGeom>
          <a:noFill/>
          <a:ln>
            <a:noFill/>
          </a:ln>
        </p:spPr>
      </p:pic>
      <p:pic>
        <p:nvPicPr>
          <p:cNvPr id="73" name="Google Shape;73;p48"/>
          <p:cNvPicPr preferRelativeResize="0"/>
          <p:nvPr/>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4"/>
        <p:cNvGrpSpPr/>
        <p:nvPr/>
      </p:nvGrpSpPr>
      <p:grpSpPr>
        <a:xfrm>
          <a:off x="0" y="0"/>
          <a:ext cx="0" cy="0"/>
          <a:chOff x="0" y="0"/>
          <a:chExt cx="0" cy="0"/>
        </a:xfrm>
      </p:grpSpPr>
      <p:sp>
        <p:nvSpPr>
          <p:cNvPr id="75" name="Google Shape;75;p49"/>
          <p:cNvSpPr txBox="1">
            <a:spLocks noGrp="1"/>
          </p:cNvSpPr>
          <p:nvPr>
            <p:ph type="title" hasCustomPrompt="1"/>
          </p:nvPr>
        </p:nvSpPr>
        <p:spPr>
          <a:xfrm>
            <a:off x="415600" y="1474833"/>
            <a:ext cx="11360800" cy="26180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6000" b="0" i="0">
                <a:latin typeface="Arial"/>
                <a:ea typeface="Arial"/>
                <a:cs typeface="Arial"/>
                <a:sym typeface="Arial"/>
              </a:defRPr>
            </a:lvl1pPr>
            <a:lvl2pPr lvl="1" algn="ctr">
              <a:lnSpc>
                <a:spcPct val="100000"/>
              </a:lnSpc>
              <a:spcBef>
                <a:spcPts val="0"/>
              </a:spcBef>
              <a:spcAft>
                <a:spcPts val="0"/>
              </a:spcAft>
              <a:buSzPts val="12000"/>
              <a:buNone/>
              <a:defRPr sz="16000"/>
            </a:lvl2pPr>
            <a:lvl3pPr lvl="2" algn="ctr">
              <a:lnSpc>
                <a:spcPct val="100000"/>
              </a:lnSpc>
              <a:spcBef>
                <a:spcPts val="0"/>
              </a:spcBef>
              <a:spcAft>
                <a:spcPts val="0"/>
              </a:spcAft>
              <a:buSzPts val="12000"/>
              <a:buNone/>
              <a:defRPr sz="16000"/>
            </a:lvl3pPr>
            <a:lvl4pPr lvl="3" algn="ctr">
              <a:lnSpc>
                <a:spcPct val="100000"/>
              </a:lnSpc>
              <a:spcBef>
                <a:spcPts val="0"/>
              </a:spcBef>
              <a:spcAft>
                <a:spcPts val="0"/>
              </a:spcAft>
              <a:buSzPts val="12000"/>
              <a:buNone/>
              <a:defRPr sz="16000"/>
            </a:lvl4pPr>
            <a:lvl5pPr lvl="4" algn="ctr">
              <a:lnSpc>
                <a:spcPct val="100000"/>
              </a:lnSpc>
              <a:spcBef>
                <a:spcPts val="0"/>
              </a:spcBef>
              <a:spcAft>
                <a:spcPts val="0"/>
              </a:spcAft>
              <a:buSzPts val="12000"/>
              <a:buNone/>
              <a:defRPr sz="16000"/>
            </a:lvl5pPr>
            <a:lvl6pPr lvl="5" algn="ctr">
              <a:lnSpc>
                <a:spcPct val="100000"/>
              </a:lnSpc>
              <a:spcBef>
                <a:spcPts val="0"/>
              </a:spcBef>
              <a:spcAft>
                <a:spcPts val="0"/>
              </a:spcAft>
              <a:buSzPts val="12000"/>
              <a:buNone/>
              <a:defRPr sz="16000"/>
            </a:lvl6pPr>
            <a:lvl7pPr lvl="6" algn="ctr">
              <a:lnSpc>
                <a:spcPct val="100000"/>
              </a:lnSpc>
              <a:spcBef>
                <a:spcPts val="0"/>
              </a:spcBef>
              <a:spcAft>
                <a:spcPts val="0"/>
              </a:spcAft>
              <a:buSzPts val="12000"/>
              <a:buNone/>
              <a:defRPr sz="16000"/>
            </a:lvl7pPr>
            <a:lvl8pPr lvl="7" algn="ctr">
              <a:lnSpc>
                <a:spcPct val="100000"/>
              </a:lnSpc>
              <a:spcBef>
                <a:spcPts val="0"/>
              </a:spcBef>
              <a:spcAft>
                <a:spcPts val="0"/>
              </a:spcAft>
              <a:buSzPts val="12000"/>
              <a:buNone/>
              <a:defRPr sz="16000"/>
            </a:lvl8pPr>
            <a:lvl9pPr lvl="8" algn="ctr">
              <a:lnSpc>
                <a:spcPct val="100000"/>
              </a:lnSpc>
              <a:spcBef>
                <a:spcPts val="0"/>
              </a:spcBef>
              <a:spcAft>
                <a:spcPts val="0"/>
              </a:spcAft>
              <a:buSzPts val="12000"/>
              <a:buNone/>
              <a:defRPr sz="16000"/>
            </a:lvl9pPr>
          </a:lstStyle>
          <a:p>
            <a:r>
              <a:t>xx%</a:t>
            </a:r>
          </a:p>
        </p:txBody>
      </p:sp>
      <p:sp>
        <p:nvSpPr>
          <p:cNvPr id="76" name="Google Shape;76;p49"/>
          <p:cNvSpPr txBox="1">
            <a:spLocks noGrp="1"/>
          </p:cNvSpPr>
          <p:nvPr>
            <p:ph type="body" idx="1"/>
          </p:nvPr>
        </p:nvSpPr>
        <p:spPr>
          <a:xfrm>
            <a:off x="415600" y="4202967"/>
            <a:ext cx="11360800" cy="1734400"/>
          </a:xfrm>
          <a:prstGeom prst="rect">
            <a:avLst/>
          </a:prstGeom>
          <a:noFill/>
          <a:ln>
            <a:noFill/>
          </a:ln>
        </p:spPr>
        <p:txBody>
          <a:bodyPr spcFirstLastPara="1" wrap="square" lIns="91425" tIns="91425" rIns="91425" bIns="91425" anchor="t" anchorCtr="0">
            <a:normAutofit/>
          </a:bodyPr>
          <a:lstStyle>
            <a:lvl1pPr marL="457200" lvl="0" indent="-317500" algn="ctr">
              <a:lnSpc>
                <a:spcPct val="100000"/>
              </a:lnSpc>
              <a:spcBef>
                <a:spcPts val="0"/>
              </a:spcBef>
              <a:spcAft>
                <a:spcPts val="0"/>
              </a:spcAft>
              <a:buSzPts val="1400"/>
              <a:buChar char="●"/>
              <a:defRPr sz="2000">
                <a:latin typeface="Arial"/>
                <a:ea typeface="Arial"/>
                <a:cs typeface="Arial"/>
                <a:sym typeface="Arial"/>
              </a:defRPr>
            </a:lvl1pPr>
            <a:lvl2pPr marL="914400" lvl="1" indent="-317500" algn="ctr">
              <a:lnSpc>
                <a:spcPct val="100000"/>
              </a:lnSpc>
              <a:spcBef>
                <a:spcPts val="0"/>
              </a:spcBef>
              <a:spcAft>
                <a:spcPts val="0"/>
              </a:spcAft>
              <a:buSzPts val="1400"/>
              <a:buChar char="○"/>
              <a:defRPr/>
            </a:lvl2pPr>
            <a:lvl3pPr marL="1371600" lvl="2" indent="-317500" algn="ctr">
              <a:lnSpc>
                <a:spcPct val="100000"/>
              </a:lnSpc>
              <a:spcBef>
                <a:spcPts val="0"/>
              </a:spcBef>
              <a:spcAft>
                <a:spcPts val="0"/>
              </a:spcAft>
              <a:buSzPts val="1400"/>
              <a:buChar char="■"/>
              <a:defRPr/>
            </a:lvl3pPr>
            <a:lvl4pPr marL="1828800" lvl="3" indent="-317500" algn="ctr">
              <a:lnSpc>
                <a:spcPct val="100000"/>
              </a:lnSpc>
              <a:spcBef>
                <a:spcPts val="0"/>
              </a:spcBef>
              <a:spcAft>
                <a:spcPts val="0"/>
              </a:spcAft>
              <a:buSzPts val="1400"/>
              <a:buChar char="●"/>
              <a:defRPr/>
            </a:lvl4pPr>
            <a:lvl5pPr marL="2286000" lvl="4" indent="-317500" algn="ctr">
              <a:lnSpc>
                <a:spcPct val="100000"/>
              </a:lnSpc>
              <a:spcBef>
                <a:spcPts val="0"/>
              </a:spcBef>
              <a:spcAft>
                <a:spcPts val="0"/>
              </a:spcAft>
              <a:buSzPts val="1400"/>
              <a:buChar char="○"/>
              <a:defRPr/>
            </a:lvl5pPr>
            <a:lvl6pPr marL="2743200" lvl="5" indent="-317500" algn="ctr">
              <a:lnSpc>
                <a:spcPct val="100000"/>
              </a:lnSpc>
              <a:spcBef>
                <a:spcPts val="0"/>
              </a:spcBef>
              <a:spcAft>
                <a:spcPts val="0"/>
              </a:spcAft>
              <a:buSzPts val="1400"/>
              <a:buChar char="■"/>
              <a:defRPr/>
            </a:lvl6pPr>
            <a:lvl7pPr marL="3200400" lvl="6" indent="-317500" algn="ctr">
              <a:lnSpc>
                <a:spcPct val="100000"/>
              </a:lnSpc>
              <a:spcBef>
                <a:spcPts val="0"/>
              </a:spcBef>
              <a:spcAft>
                <a:spcPts val="0"/>
              </a:spcAft>
              <a:buSzPts val="1400"/>
              <a:buChar char="●"/>
              <a:defRPr/>
            </a:lvl7pPr>
            <a:lvl8pPr marL="3657600" lvl="7" indent="-317500" algn="ctr">
              <a:lnSpc>
                <a:spcPct val="100000"/>
              </a:lnSpc>
              <a:spcBef>
                <a:spcPts val="0"/>
              </a:spcBef>
              <a:spcAft>
                <a:spcPts val="0"/>
              </a:spcAft>
              <a:buSzPts val="1400"/>
              <a:buChar char="○"/>
              <a:defRPr/>
            </a:lvl8pPr>
            <a:lvl9pPr marL="4114800" lvl="8" indent="-317500" algn="ctr">
              <a:lnSpc>
                <a:spcPct val="100000"/>
              </a:lnSpc>
              <a:spcBef>
                <a:spcPts val="0"/>
              </a:spcBef>
              <a:spcAft>
                <a:spcPts val="0"/>
              </a:spcAft>
              <a:buSzPts val="1400"/>
              <a:buChar char="■"/>
              <a:defRPr/>
            </a:lvl9pPr>
          </a:lstStyle>
          <a:p>
            <a:endParaRPr/>
          </a:p>
        </p:txBody>
      </p:sp>
      <p:pic>
        <p:nvPicPr>
          <p:cNvPr id="77" name="Google Shape;77;p49"/>
          <p:cNvPicPr preferRelativeResize="0"/>
          <p:nvPr/>
        </p:nvPicPr>
        <p:blipFill rotWithShape="1">
          <a:blip r:embed="rId2">
            <a:alphaModFix/>
          </a:blip>
          <a:srcRect/>
          <a:stretch/>
        </p:blipFill>
        <p:spPr>
          <a:xfrm>
            <a:off x="315684" y="6238076"/>
            <a:ext cx="1263952" cy="414411"/>
          </a:xfrm>
          <a:prstGeom prst="rect">
            <a:avLst/>
          </a:prstGeom>
          <a:noFill/>
          <a:ln>
            <a:noFill/>
          </a:ln>
        </p:spPr>
      </p:pic>
      <p:pic>
        <p:nvPicPr>
          <p:cNvPr id="78" name="Google Shape;78;p49"/>
          <p:cNvPicPr preferRelativeResize="0"/>
          <p:nvPr/>
        </p:nvPicPr>
        <p:blipFill rotWithShape="1">
          <a:blip r:embed="rId3">
            <a:alphaModFix/>
          </a:blip>
          <a:srcRect/>
          <a:stretch/>
        </p:blipFill>
        <p:spPr>
          <a:xfrm>
            <a:off x="1868234" y="6176750"/>
            <a:ext cx="537281" cy="475737"/>
          </a:xfrm>
          <a:prstGeom prst="rect">
            <a:avLst/>
          </a:prstGeom>
          <a:noFill/>
          <a:ln>
            <a:noFill/>
          </a:ln>
        </p:spPr>
      </p:pic>
      <p:cxnSp>
        <p:nvCxnSpPr>
          <p:cNvPr id="79" name="Google Shape;79;p49"/>
          <p:cNvCxnSpPr/>
          <p:nvPr/>
        </p:nvCxnSpPr>
        <p:spPr>
          <a:xfrm>
            <a:off x="609600" y="1186249"/>
            <a:ext cx="109728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80" name="Google Shape;80;p49"/>
          <p:cNvPicPr preferRelativeResize="0"/>
          <p:nvPr/>
        </p:nvPicPr>
        <p:blipFill rotWithShape="1">
          <a:blip r:embed="rId4">
            <a:alphaModFix/>
          </a:blip>
          <a:srcRect/>
          <a:stretch/>
        </p:blipFill>
        <p:spPr>
          <a:xfrm>
            <a:off x="9461131" y="161009"/>
            <a:ext cx="1495792" cy="308558"/>
          </a:xfrm>
          <a:prstGeom prst="rect">
            <a:avLst/>
          </a:prstGeom>
          <a:noFill/>
          <a:ln>
            <a:noFill/>
          </a:ln>
        </p:spPr>
      </p:pic>
      <p:pic>
        <p:nvPicPr>
          <p:cNvPr id="81" name="Google Shape;81;p49"/>
          <p:cNvPicPr preferRelativeResize="0"/>
          <p:nvPr/>
        </p:nvPicPr>
        <p:blipFill rotWithShape="1">
          <a:blip r:embed="rId5">
            <a:alphaModFix/>
          </a:blip>
          <a:srcRect/>
          <a:stretch/>
        </p:blipFill>
        <p:spPr>
          <a:xfrm>
            <a:off x="11129939" y="-137173"/>
            <a:ext cx="904922" cy="90492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0"/>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40"/>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arget="../charts/chart1.xml" Type="http://schemas.openxmlformats.org/officeDocument/2006/relationships/chart"/><Relationship Id="rId2" Target="../notesSlides/notesSlide11.xml" Type="http://schemas.openxmlformats.org/officeDocument/2006/relationships/notesSlide"/><Relationship Id="rId1" Target="../slideLayouts/slideLayout4.xml" Type="http://schemas.openxmlformats.org/officeDocument/2006/relationships/slideLayout"/><Relationship Id="rId4" Target="../media/image14.jpeg" Type="http://schemas.openxmlformats.org/officeDocument/2006/relationships/image"/></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arget="../media/image15.jpeg" Type="http://schemas.openxmlformats.org/officeDocument/2006/relationships/image"/><Relationship Id="rId2" Target="../notesSlides/notesSlide13.xml" Type="http://schemas.openxmlformats.org/officeDocument/2006/relationships/notesSlide"/><Relationship Id="rId1" Target="../slideLayouts/slideLayout4.xml" Type="http://schemas.openxmlformats.org/officeDocument/2006/relationships/slideLayout"/></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arget="../media/image17.jpeg" Type="http://schemas.openxmlformats.org/officeDocument/2006/relationships/image"/><Relationship Id="rId2" Target="../notesSlides/notesSlide17.xml" Type="http://schemas.openxmlformats.org/officeDocument/2006/relationships/notesSlide"/><Relationship Id="rId1" Target="../slideLayouts/slideLayout4.xml" Type="http://schemas.openxmlformats.org/officeDocument/2006/relationships/slideLayout"/></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arget="../media/image18.jpeg" Type="http://schemas.openxmlformats.org/officeDocument/2006/relationships/image"/><Relationship Id="rId2" Target="../notesSlides/notesSlide18.xml" Type="http://schemas.openxmlformats.org/officeDocument/2006/relationships/notesSlide"/><Relationship Id="rId1" Target="../slideLayouts/slideLayout4.xml" Type="http://schemas.openxmlformats.org/officeDocument/2006/relationships/slideLayout"/></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s://cafef.vn/doanh-nghiep-det-may-tim-cach-tu-chu-nguon-nguyen-lieu-18823072010300682.chn#:~:text=H%C6%A1n%2050%25%20ngu%E1%BB%93n%20cung%20%E1%BB%A9ng,nguy%C3%AAn%20ph%E1%BB%A5%20li%E1%BB%87u%20ph%E1%BA%A3i%20nh%E1%BA%ADp%20kh%E1%BA%A9u"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arget="../media/image8.jpeg" Type="http://schemas.openxmlformats.org/officeDocument/2006/relationships/image"/><Relationship Id="rId2" Target="../notesSlides/notesSlide5.xml" Type="http://schemas.openxmlformats.org/officeDocument/2006/relationships/notesSlide"/><Relationship Id="rId1" Target="../slideLayouts/slideLayout4.xml" Type="http://schemas.openxmlformats.org/officeDocument/2006/relationships/slideLayout"/></Relationships>
</file>

<file path=ppt/slides/_rels/slide7.xml.rels><?xml version="1.0" encoding="UTF-8" standalone="yes"?>
<Relationships xmlns="http://schemas.openxmlformats.org/package/2006/relationships"><Relationship Id="rId3" Type="http://schemas.openxmlformats.org/officeDocument/2006/relationships/hyperlink" Target="https://apiv2.business.gov.vn/medias/AnPham/d5eb0108-fa00-4102-ad9c-94da979648cb.pdf"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apiv2.business.gov.vn/medias/AnPham/d5eb0108-fa00-4102-ad9c-94da979648cb.pdf"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grpSp>
        <p:nvGrpSpPr>
          <p:cNvPr id="86" name="Google Shape;86;p1"/>
          <p:cNvGrpSpPr/>
          <p:nvPr/>
        </p:nvGrpSpPr>
        <p:grpSpPr>
          <a:xfrm>
            <a:off x="6102673" y="1155628"/>
            <a:ext cx="5486761" cy="4546744"/>
            <a:chOff x="1079350" y="238125"/>
            <a:chExt cx="5461275" cy="4525625"/>
          </a:xfrm>
        </p:grpSpPr>
        <p:sp>
          <p:nvSpPr>
            <p:cNvPr id="87" name="Google Shape;87;p1"/>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 name="Google Shape;88;p1"/>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 name="Google Shape;89;p1"/>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 name="Google Shape;90;p1"/>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 name="Google Shape;91;p1"/>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 name="Google Shape;92;p1"/>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 name="Google Shape;93;p1"/>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 name="Google Shape;94;p1"/>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 name="Google Shape;95;p1"/>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 name="Google Shape;96;p1"/>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 name="Google Shape;97;p1"/>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 name="Google Shape;98;p1"/>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 name="Google Shape;99;p1"/>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 name="Google Shape;100;p1"/>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 name="Google Shape;101;p1"/>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 name="Google Shape;102;p1"/>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 name="Google Shape;103;p1"/>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 name="Google Shape;104;p1"/>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 name="Google Shape;105;p1"/>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 name="Google Shape;106;p1"/>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 name="Google Shape;107;p1"/>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 name="Google Shape;108;p1"/>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 name="Google Shape;109;p1"/>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 name="Google Shape;110;p1"/>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 name="Google Shape;111;p1"/>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 name="Google Shape;112;p1"/>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 name="Google Shape;113;p1"/>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 name="Google Shape;114;p1"/>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 name="Google Shape;115;p1"/>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 name="Google Shape;116;p1"/>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 name="Google Shape;117;p1"/>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 name="Google Shape;118;p1"/>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 name="Google Shape;119;p1"/>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 name="Google Shape;120;p1"/>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 name="Google Shape;121;p1"/>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2" name="Google Shape;122;p1"/>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3" name="Google Shape;123;p1"/>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4" name="Google Shape;124;p1"/>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5" name="Google Shape;125;p1"/>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6" name="Google Shape;126;p1"/>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7" name="Google Shape;127;p1"/>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8" name="Google Shape;128;p1"/>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9" name="Google Shape;129;p1"/>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0" name="Google Shape;130;p1"/>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1" name="Google Shape;131;p1"/>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2" name="Google Shape;132;p1"/>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3" name="Google Shape;133;p1"/>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4" name="Google Shape;134;p1"/>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5" name="Google Shape;135;p1"/>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6" name="Google Shape;136;p1"/>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7" name="Google Shape;137;p1"/>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8" name="Google Shape;138;p1"/>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39" name="Google Shape;139;p1"/>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0" name="Google Shape;140;p1"/>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1" name="Google Shape;141;p1"/>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2" name="Google Shape;142;p1"/>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3" name="Google Shape;143;p1"/>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4" name="Google Shape;144;p1"/>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5" name="Google Shape;145;p1"/>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6" name="Google Shape;146;p1"/>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7" name="Google Shape;147;p1"/>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8" name="Google Shape;148;p1"/>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49" name="Google Shape;149;p1"/>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0" name="Google Shape;150;p1"/>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1" name="Google Shape;151;p1"/>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2" name="Google Shape;152;p1"/>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3" name="Google Shape;153;p1"/>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4" name="Google Shape;154;p1"/>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5" name="Google Shape;155;p1"/>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6" name="Google Shape;156;p1"/>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7" name="Google Shape;157;p1"/>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8" name="Google Shape;158;p1"/>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59" name="Google Shape;159;p1"/>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0" name="Google Shape;160;p1"/>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1" name="Google Shape;161;p1"/>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2" name="Google Shape;162;p1"/>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3" name="Google Shape;163;p1"/>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4" name="Google Shape;164;p1"/>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5" name="Google Shape;165;p1"/>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6" name="Google Shape;166;p1"/>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7" name="Google Shape;167;p1"/>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8" name="Google Shape;168;p1"/>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69" name="Google Shape;169;p1"/>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0" name="Google Shape;170;p1"/>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1" name="Google Shape;171;p1"/>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2" name="Google Shape;172;p1"/>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3" name="Google Shape;173;p1"/>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4" name="Google Shape;174;p1"/>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5" name="Google Shape;175;p1"/>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6" name="Google Shape;176;p1"/>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7" name="Google Shape;177;p1"/>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8" name="Google Shape;178;p1"/>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79" name="Google Shape;179;p1"/>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0" name="Google Shape;180;p1"/>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1" name="Google Shape;181;p1"/>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2" name="Google Shape;182;p1"/>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3" name="Google Shape;183;p1"/>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4" name="Google Shape;184;p1"/>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5" name="Google Shape;185;p1"/>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6" name="Google Shape;186;p1"/>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7" name="Google Shape;187;p1"/>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8" name="Google Shape;188;p1"/>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89" name="Google Shape;189;p1"/>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0" name="Google Shape;190;p1"/>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1" name="Google Shape;191;p1"/>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2" name="Google Shape;192;p1"/>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3" name="Google Shape;193;p1"/>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4" name="Google Shape;194;p1"/>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5" name="Google Shape;195;p1"/>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6" name="Google Shape;196;p1"/>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7" name="Google Shape;197;p1"/>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8" name="Google Shape;198;p1"/>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99" name="Google Shape;199;p1"/>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0" name="Google Shape;200;p1"/>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1" name="Google Shape;201;p1"/>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2" name="Google Shape;202;p1"/>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3" name="Google Shape;203;p1"/>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4" name="Google Shape;204;p1"/>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5" name="Google Shape;205;p1"/>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6" name="Google Shape;206;p1"/>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7" name="Google Shape;207;p1"/>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8" name="Google Shape;208;p1"/>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09" name="Google Shape;209;p1"/>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0" name="Google Shape;210;p1"/>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1" name="Google Shape;211;p1"/>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2" name="Google Shape;212;p1"/>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3" name="Google Shape;213;p1"/>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4" name="Google Shape;214;p1"/>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5" name="Google Shape;215;p1"/>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6" name="Google Shape;216;p1"/>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7" name="Google Shape;217;p1"/>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8" name="Google Shape;218;p1"/>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19" name="Google Shape;219;p1"/>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0" name="Google Shape;220;p1"/>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1" name="Google Shape;221;p1"/>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2" name="Google Shape;222;p1"/>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3" name="Google Shape;223;p1"/>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4" name="Google Shape;224;p1"/>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5" name="Google Shape;225;p1"/>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6" name="Google Shape;226;p1"/>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7" name="Google Shape;227;p1"/>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8" name="Google Shape;228;p1"/>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29" name="Google Shape;229;p1"/>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0" name="Google Shape;230;p1"/>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1" name="Google Shape;231;p1"/>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2" name="Google Shape;232;p1"/>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3" name="Google Shape;233;p1"/>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4" name="Google Shape;234;p1"/>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5" name="Google Shape;235;p1"/>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6" name="Google Shape;236;p1"/>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7" name="Google Shape;237;p1"/>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8" name="Google Shape;238;p1"/>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39" name="Google Shape;239;p1"/>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0" name="Google Shape;240;p1"/>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1" name="Google Shape;241;p1"/>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2" name="Google Shape;242;p1"/>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3" name="Google Shape;243;p1"/>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4" name="Google Shape;244;p1"/>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5" name="Google Shape;245;p1"/>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6" name="Google Shape;246;p1"/>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7" name="Google Shape;247;p1"/>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8" name="Google Shape;248;p1"/>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49" name="Google Shape;249;p1"/>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0" name="Google Shape;250;p1"/>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1" name="Google Shape;251;p1"/>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2" name="Google Shape;252;p1"/>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3" name="Google Shape;253;p1"/>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4" name="Google Shape;254;p1"/>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5" name="Google Shape;255;p1"/>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6" name="Google Shape;256;p1"/>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7" name="Google Shape;257;p1"/>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8" name="Google Shape;258;p1"/>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59" name="Google Shape;259;p1"/>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0" name="Google Shape;260;p1"/>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1" name="Google Shape;261;p1"/>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2" name="Google Shape;262;p1"/>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3" name="Google Shape;263;p1"/>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4" name="Google Shape;264;p1"/>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5" name="Google Shape;265;p1"/>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6" name="Google Shape;266;p1"/>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7" name="Google Shape;267;p1"/>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8" name="Google Shape;268;p1"/>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69" name="Google Shape;269;p1"/>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0" name="Google Shape;270;p1"/>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1" name="Google Shape;271;p1"/>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2" name="Google Shape;272;p1"/>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3" name="Google Shape;273;p1"/>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4" name="Google Shape;274;p1"/>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5" name="Google Shape;275;p1"/>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6" name="Google Shape;276;p1"/>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7" name="Google Shape;277;p1"/>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8" name="Google Shape;278;p1"/>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79" name="Google Shape;279;p1"/>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0" name="Google Shape;280;p1"/>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1" name="Google Shape;281;p1"/>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2" name="Google Shape;282;p1"/>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3" name="Google Shape;283;p1"/>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4" name="Google Shape;284;p1"/>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5" name="Google Shape;285;p1"/>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6" name="Google Shape;286;p1"/>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7" name="Google Shape;287;p1"/>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8" name="Google Shape;288;p1"/>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89" name="Google Shape;289;p1"/>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0" name="Google Shape;290;p1"/>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1" name="Google Shape;291;p1"/>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2" name="Google Shape;292;p1"/>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3" name="Google Shape;293;p1"/>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4" name="Google Shape;294;p1"/>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5" name="Google Shape;295;p1"/>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6" name="Google Shape;296;p1"/>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7" name="Google Shape;297;p1"/>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8" name="Google Shape;298;p1"/>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299" name="Google Shape;299;p1"/>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0" name="Google Shape;300;p1"/>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1" name="Google Shape;301;p1"/>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2" name="Google Shape;302;p1"/>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3" name="Google Shape;303;p1"/>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4" name="Google Shape;304;p1"/>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5" name="Google Shape;305;p1"/>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6" name="Google Shape;306;p1"/>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7" name="Google Shape;307;p1"/>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8" name="Google Shape;308;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09" name="Google Shape;309;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0" name="Google Shape;310;p1"/>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1" name="Google Shape;311;p1"/>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2" name="Google Shape;312;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3" name="Google Shape;313;p1"/>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4" name="Google Shape;314;p1"/>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5" name="Google Shape;315;p1"/>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6" name="Google Shape;316;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7" name="Google Shape;317;p1"/>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8" name="Google Shape;318;p1"/>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19" name="Google Shape;319;p1"/>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0" name="Google Shape;320;p1"/>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1" name="Google Shape;321;p1"/>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2" name="Google Shape;322;p1"/>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3" name="Google Shape;323;p1"/>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4" name="Google Shape;324;p1"/>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5" name="Google Shape;325;p1"/>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6" name="Google Shape;326;p1"/>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7" name="Google Shape;327;p1"/>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8" name="Google Shape;328;p1"/>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29" name="Google Shape;329;p1"/>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0" name="Google Shape;330;p1"/>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1" name="Google Shape;331;p1"/>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2" name="Google Shape;332;p1"/>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3" name="Google Shape;333;p1"/>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4" name="Google Shape;334;p1"/>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5" name="Google Shape;335;p1"/>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6" name="Google Shape;336;p1"/>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7" name="Google Shape;337;p1"/>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8" name="Google Shape;338;p1"/>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39" name="Google Shape;339;p1"/>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0" name="Google Shape;340;p1"/>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1" name="Google Shape;341;p1"/>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2" name="Google Shape;342;p1"/>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3" name="Google Shape;343;p1"/>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4" name="Google Shape;344;p1"/>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5" name="Google Shape;345;p1"/>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6" name="Google Shape;346;p1"/>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7" name="Google Shape;347;p1"/>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8" name="Google Shape;348;p1"/>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49" name="Google Shape;349;p1"/>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0" name="Google Shape;350;p1"/>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1" name="Google Shape;351;p1"/>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2" name="Google Shape;352;p1"/>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3" name="Google Shape;353;p1"/>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4" name="Google Shape;354;p1"/>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5" name="Google Shape;355;p1"/>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6" name="Google Shape;356;p1"/>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7" name="Google Shape;357;p1"/>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8" name="Google Shape;358;p1"/>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59" name="Google Shape;359;p1"/>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0" name="Google Shape;360;p1"/>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1" name="Google Shape;361;p1"/>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2" name="Google Shape;362;p1"/>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3" name="Google Shape;363;p1"/>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4" name="Google Shape;364;p1"/>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5" name="Google Shape;365;p1"/>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6" name="Google Shape;366;p1"/>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7" name="Google Shape;367;p1"/>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8" name="Google Shape;368;p1"/>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69" name="Google Shape;369;p1"/>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0" name="Google Shape;370;p1"/>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1" name="Google Shape;371;p1"/>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2" name="Google Shape;372;p1"/>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3" name="Google Shape;373;p1"/>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4" name="Google Shape;374;p1"/>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5" name="Google Shape;375;p1"/>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6" name="Google Shape;376;p1"/>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7" name="Google Shape;377;p1"/>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8" name="Google Shape;378;p1"/>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79" name="Google Shape;379;p1"/>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0" name="Google Shape;380;p1"/>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1" name="Google Shape;381;p1"/>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2" name="Google Shape;382;p1"/>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3" name="Google Shape;383;p1"/>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4" name="Google Shape;384;p1"/>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5" name="Google Shape;385;p1"/>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6" name="Google Shape;386;p1"/>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7" name="Google Shape;387;p1"/>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8" name="Google Shape;388;p1"/>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89" name="Google Shape;389;p1"/>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0" name="Google Shape;390;p1"/>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1" name="Google Shape;391;p1"/>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2" name="Google Shape;392;p1"/>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3" name="Google Shape;393;p1"/>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4" name="Google Shape;394;p1"/>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5" name="Google Shape;395;p1"/>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6" name="Google Shape;396;p1"/>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7" name="Google Shape;397;p1"/>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8" name="Google Shape;398;p1"/>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399" name="Google Shape;399;p1"/>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0" name="Google Shape;400;p1"/>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401" name="Google Shape;401;p1"/>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grpSp>
      <p:sp>
        <p:nvSpPr>
          <p:cNvPr id="402" name="Google Shape;402;p1"/>
          <p:cNvSpPr txBox="1"/>
          <p:nvPr/>
        </p:nvSpPr>
        <p:spPr>
          <a:xfrm>
            <a:off x="597347" y="2718990"/>
            <a:ext cx="5383324" cy="40011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70C0"/>
              </a:buClr>
              <a:buSzPts val="2000"/>
              <a:buFont typeface="Arial"/>
              <a:buNone/>
            </a:pPr>
            <a:r>
              <a:rPr lang="en-US" sz="2000" b="1" i="0" u="none" strike="noStrike" cap="none" dirty="0">
                <a:solidFill>
                  <a:srgbClr val="0070C0"/>
                </a:solidFill>
                <a:latin typeface="Arial"/>
                <a:ea typeface="Arial"/>
                <a:cs typeface="Arial"/>
                <a:sym typeface="Arial"/>
              </a:rPr>
              <a:t>MANAGEMENT OFFICERS </a:t>
            </a:r>
            <a:endParaRPr sz="2000" b="1" i="0" u="none" strike="noStrike" cap="none" dirty="0">
              <a:solidFill>
                <a:srgbClr val="0070C0"/>
              </a:solidFill>
              <a:latin typeface="Arial"/>
              <a:ea typeface="Arial"/>
              <a:cs typeface="Arial"/>
              <a:sym typeface="Arial"/>
            </a:endParaRPr>
          </a:p>
        </p:txBody>
      </p:sp>
      <p:sp>
        <p:nvSpPr>
          <p:cNvPr id="403" name="Google Shape;403;p1"/>
          <p:cNvSpPr txBox="1"/>
          <p:nvPr/>
        </p:nvSpPr>
        <p:spPr>
          <a:xfrm>
            <a:off x="597347" y="766964"/>
            <a:ext cx="7235255" cy="1523379"/>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chemeClr val="dk1"/>
              </a:buClr>
              <a:buSzPts val="5200"/>
              <a:buFont typeface="Fira Sans Extra Condensed"/>
              <a:buNone/>
            </a:pPr>
            <a:r>
              <a:rPr lang="en-US" sz="3600" b="1" i="0" u="none" strike="noStrike" cap="none" dirty="0">
                <a:solidFill>
                  <a:srgbClr val="327176"/>
                </a:solidFill>
                <a:latin typeface="Arial"/>
                <a:ea typeface="Arial"/>
                <a:cs typeface="Arial"/>
                <a:sym typeface="Arial"/>
              </a:rPr>
              <a:t>TRAINING PROGRAMME </a:t>
            </a:r>
            <a:br>
              <a:rPr lang="en-US" sz="3600" b="1" i="0" u="none" strike="noStrike" cap="none" dirty="0">
                <a:solidFill>
                  <a:srgbClr val="327176"/>
                </a:solidFill>
                <a:latin typeface="Arial"/>
                <a:ea typeface="Arial"/>
                <a:cs typeface="Arial"/>
                <a:sym typeface="Arial"/>
              </a:rPr>
            </a:br>
            <a:r>
              <a:rPr lang="en-US" sz="3600" b="1" i="0" u="none" strike="noStrike" cap="none" dirty="0">
                <a:solidFill>
                  <a:srgbClr val="327176"/>
                </a:solidFill>
                <a:latin typeface="Arial"/>
                <a:ea typeface="Arial"/>
                <a:cs typeface="Arial"/>
                <a:sym typeface="Arial"/>
              </a:rPr>
              <a:t>FOR INDUSTRIAL ENTERPRISEs</a:t>
            </a:r>
            <a:endParaRPr sz="3600" b="1" i="0" u="none" strike="noStrike" cap="none" dirty="0">
              <a:solidFill>
                <a:srgbClr val="327176"/>
              </a:solidFill>
              <a:latin typeface="Arial"/>
              <a:ea typeface="Arial"/>
              <a:cs typeface="Arial"/>
              <a:sym typeface="Arial"/>
            </a:endParaRPr>
          </a:p>
        </p:txBody>
      </p:sp>
      <p:sp>
        <p:nvSpPr>
          <p:cNvPr id="404" name="Google Shape;404;p1"/>
          <p:cNvSpPr txBox="1">
            <a:spLocks noGrp="1"/>
          </p:cNvSpPr>
          <p:nvPr>
            <p:ph type="subTitle" idx="1"/>
          </p:nvPr>
        </p:nvSpPr>
        <p:spPr>
          <a:xfrm>
            <a:off x="712676" y="3607166"/>
            <a:ext cx="6150015" cy="1629255"/>
          </a:xfrm>
          <a:prstGeom prst="rect">
            <a:avLst/>
          </a:prstGeom>
          <a:noFill/>
          <a:ln>
            <a:noFill/>
          </a:ln>
        </p:spPr>
        <p:txBody>
          <a:bodyPr spcFirstLastPara="1" wrap="square" lIns="91425" tIns="91425" rIns="91425" bIns="91425" anchor="ctr" anchorCtr="0">
            <a:normAutofit/>
          </a:bodyPr>
          <a:lstStyle/>
          <a:p>
            <a:pPr marL="0" lvl="0" indent="0" algn="just" rtl="0">
              <a:lnSpc>
                <a:spcPct val="100000"/>
              </a:lnSpc>
              <a:spcBef>
                <a:spcPts val="0"/>
              </a:spcBef>
              <a:spcAft>
                <a:spcPts val="0"/>
              </a:spcAft>
              <a:buSzPts val="2800"/>
              <a:buNone/>
            </a:pPr>
            <a:r>
              <a:rPr lang="en-US" sz="2000" b="1">
                <a:solidFill>
                  <a:srgbClr val="327176"/>
                </a:solidFill>
              </a:rPr>
              <a:t>Module 4.6. </a:t>
            </a:r>
            <a:endParaRPr sz="2000" b="1">
              <a:solidFill>
                <a:srgbClr val="327176"/>
              </a:solidFill>
            </a:endParaRPr>
          </a:p>
          <a:p>
            <a:pPr marL="0" lvl="0" indent="0" algn="just" rtl="0">
              <a:lnSpc>
                <a:spcPct val="100000"/>
              </a:lnSpc>
              <a:spcBef>
                <a:spcPts val="800"/>
              </a:spcBef>
              <a:spcAft>
                <a:spcPts val="0"/>
              </a:spcAft>
              <a:buSzPts val="2800"/>
              <a:buNone/>
            </a:pPr>
            <a:r>
              <a:rPr lang="en-US" sz="2000" b="1">
                <a:solidFill>
                  <a:srgbClr val="327176"/>
                </a:solidFill>
              </a:rPr>
              <a:t>Current and potential of EE in Textile industries in Vietnam</a:t>
            </a:r>
            <a:endParaRPr sz="2000" b="1">
              <a:solidFill>
                <a:srgbClr val="327176"/>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grpSp>
        <p:nvGrpSpPr>
          <p:cNvPr id="485" name="Google Shape;485;p9"/>
          <p:cNvGrpSpPr/>
          <p:nvPr/>
        </p:nvGrpSpPr>
        <p:grpSpPr>
          <a:xfrm>
            <a:off x="6082845" y="1497773"/>
            <a:ext cx="5901337" cy="1931227"/>
            <a:chOff x="616063" y="1176708"/>
            <a:chExt cx="4161233" cy="1448420"/>
          </a:xfrm>
        </p:grpSpPr>
        <p:grpSp>
          <p:nvGrpSpPr>
            <p:cNvPr id="486" name="Google Shape;486;p9"/>
            <p:cNvGrpSpPr/>
            <p:nvPr/>
          </p:nvGrpSpPr>
          <p:grpSpPr>
            <a:xfrm>
              <a:off x="1344479" y="1176708"/>
              <a:ext cx="3432817" cy="1448420"/>
              <a:chOff x="2015874" y="1092436"/>
              <a:chExt cx="3432817" cy="1448420"/>
            </a:xfrm>
          </p:grpSpPr>
          <p:sp>
            <p:nvSpPr>
              <p:cNvPr id="487" name="Google Shape;487;p9"/>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Primary energy</a:t>
                </a:r>
                <a:endParaRPr/>
              </a:p>
            </p:txBody>
          </p:sp>
          <p:sp>
            <p:nvSpPr>
              <p:cNvPr id="488" name="Google Shape;488;p9"/>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marL="0" marR="0" lvl="0" indent="0" algn="just"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In 2020, Vietnam's TPES was estimated at 95,762 KTOE, increased by only 1.5% compared with the previous year.</a:t>
                </a:r>
                <a:endParaRPr sz="2000" b="0" i="0" u="none" strike="noStrike" cap="none">
                  <a:solidFill>
                    <a:srgbClr val="000000"/>
                  </a:solidFill>
                  <a:latin typeface="Arial"/>
                  <a:ea typeface="Arial"/>
                  <a:cs typeface="Arial"/>
                  <a:sym typeface="Arial"/>
                </a:endParaRPr>
              </a:p>
            </p:txBody>
          </p:sp>
        </p:grpSp>
        <p:sp>
          <p:nvSpPr>
            <p:cNvPr id="489" name="Google Shape;489;p9"/>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None/>
              </a:pPr>
              <a:r>
                <a:rPr lang="en-US" sz="2400" b="1" i="0" u="none" strike="noStrike" cap="none">
                  <a:solidFill>
                    <a:schemeClr val="lt1"/>
                  </a:solidFill>
                  <a:latin typeface="Arial"/>
                  <a:ea typeface="Arial"/>
                  <a:cs typeface="Arial"/>
                  <a:sym typeface="Arial"/>
                </a:rPr>
                <a:t>1</a:t>
              </a:r>
              <a:endParaRPr sz="2489" b="0" i="0" u="none" strike="noStrike" cap="none">
                <a:solidFill>
                  <a:schemeClr val="lt1"/>
                </a:solidFill>
                <a:latin typeface="Arial"/>
                <a:ea typeface="Arial"/>
                <a:cs typeface="Arial"/>
                <a:sym typeface="Arial"/>
              </a:endParaRPr>
            </a:p>
          </p:txBody>
        </p:sp>
      </p:grpSp>
      <p:grpSp>
        <p:nvGrpSpPr>
          <p:cNvPr id="490" name="Google Shape;490;p9"/>
          <p:cNvGrpSpPr/>
          <p:nvPr/>
        </p:nvGrpSpPr>
        <p:grpSpPr>
          <a:xfrm>
            <a:off x="6082844" y="4072505"/>
            <a:ext cx="5707372" cy="2190829"/>
            <a:chOff x="616063" y="2189586"/>
            <a:chExt cx="4280530" cy="1643121"/>
          </a:xfrm>
        </p:grpSpPr>
        <p:grpSp>
          <p:nvGrpSpPr>
            <p:cNvPr id="491" name="Google Shape;491;p9"/>
            <p:cNvGrpSpPr/>
            <p:nvPr/>
          </p:nvGrpSpPr>
          <p:grpSpPr>
            <a:xfrm>
              <a:off x="1344481" y="2189586"/>
              <a:ext cx="3552112" cy="1643121"/>
              <a:chOff x="2015876" y="1815752"/>
              <a:chExt cx="3552112" cy="1643121"/>
            </a:xfrm>
          </p:grpSpPr>
          <p:sp>
            <p:nvSpPr>
              <p:cNvPr id="492" name="Google Shape;492;p9"/>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Primary energy use</a:t>
                </a:r>
                <a:endParaRPr/>
              </a:p>
            </p:txBody>
          </p:sp>
          <p:sp>
            <p:nvSpPr>
              <p:cNvPr id="493" name="Google Shape;493;p9"/>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marL="0" marR="0" lvl="0" indent="0" algn="just"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The export output in 2019 was only 8,834 KTOE, a 2.4-fold decrease compared to 2010.</a:t>
                </a:r>
                <a:endParaRPr/>
              </a:p>
              <a:p>
                <a:pPr marL="0" marR="0" lvl="0" indent="0" algn="just" rtl="0">
                  <a:lnSpc>
                    <a:spcPct val="100000"/>
                  </a:lnSpc>
                  <a:spcBef>
                    <a:spcPts val="0"/>
                  </a:spcBef>
                  <a:spcAft>
                    <a:spcPts val="0"/>
                  </a:spcAft>
                  <a:buNone/>
                </a:pPr>
                <a:r>
                  <a:rPr lang="en-US" sz="1800" b="0" i="0" u="none" strike="noStrike" cap="none">
                    <a:solidFill>
                      <a:srgbClr val="000000"/>
                    </a:solidFill>
                    <a:latin typeface="Arial"/>
                    <a:ea typeface="Arial"/>
                    <a:cs typeface="Arial"/>
                    <a:sym typeface="Arial"/>
                  </a:rPr>
                  <a:t>In 2019, energy imports reached 44,342 KTOE, a 39.6% increase compared to 2018.</a:t>
                </a:r>
                <a:endParaRPr/>
              </a:p>
            </p:txBody>
          </p:sp>
        </p:grpSp>
        <p:sp>
          <p:nvSpPr>
            <p:cNvPr id="494" name="Google Shape;494;p9"/>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2400" b="1" i="0" u="none" strike="noStrike" cap="none">
                  <a:solidFill>
                    <a:schemeClr val="lt1"/>
                  </a:solidFill>
                  <a:latin typeface="Arial"/>
                  <a:ea typeface="Arial"/>
                  <a:cs typeface="Arial"/>
                  <a:sym typeface="Arial"/>
                </a:rPr>
                <a:t>2</a:t>
              </a:r>
              <a:endParaRPr sz="2489" b="0" i="0" u="none" strike="noStrike" cap="none">
                <a:solidFill>
                  <a:srgbClr val="000000"/>
                </a:solidFill>
                <a:latin typeface="Arial"/>
                <a:ea typeface="Arial"/>
                <a:cs typeface="Arial"/>
                <a:sym typeface="Arial"/>
              </a:endParaRPr>
            </a:p>
          </p:txBody>
        </p:sp>
      </p:grpSp>
      <p:pic>
        <p:nvPicPr>
          <p:cNvPr id="495" name="Google Shape;495;p9"/>
          <p:cNvPicPr preferRelativeResize="0"/>
          <p:nvPr/>
        </p:nvPicPr>
        <p:blipFill rotWithShape="1">
          <a:blip r:embed="rId3">
            <a:alphaModFix/>
          </a:blip>
          <a:srcRect/>
          <a:stretch/>
        </p:blipFill>
        <p:spPr>
          <a:xfrm>
            <a:off x="718815" y="1276934"/>
            <a:ext cx="4577090" cy="2578517"/>
          </a:xfrm>
          <a:prstGeom prst="rect">
            <a:avLst/>
          </a:prstGeom>
          <a:noFill/>
          <a:ln>
            <a:noFill/>
          </a:ln>
        </p:spPr>
      </p:pic>
      <p:sp>
        <p:nvSpPr>
          <p:cNvPr id="496" name="Google Shape;496;p9"/>
          <p:cNvSpPr txBox="1"/>
          <p:nvPr/>
        </p:nvSpPr>
        <p:spPr>
          <a:xfrm>
            <a:off x="2813175" y="6427418"/>
            <a:ext cx="3560619"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0" i="1" u="none" strike="noStrike" cap="none">
                <a:solidFill>
                  <a:srgbClr val="000000"/>
                </a:solidFill>
                <a:latin typeface="Arial"/>
                <a:ea typeface="Arial"/>
                <a:cs typeface="Arial"/>
                <a:sym typeface="Arial"/>
              </a:rPr>
              <a:t>Vietnam Energy Statistics 2020</a:t>
            </a:r>
            <a:endParaRPr sz="1800" b="0" i="1" u="none" strike="noStrike" cap="none">
              <a:solidFill>
                <a:srgbClr val="000000"/>
              </a:solidFill>
              <a:latin typeface="Arial"/>
              <a:ea typeface="Arial"/>
              <a:cs typeface="Arial"/>
              <a:sym typeface="Arial"/>
            </a:endParaRPr>
          </a:p>
        </p:txBody>
      </p:sp>
      <p:pic>
        <p:nvPicPr>
          <p:cNvPr id="497" name="Google Shape;497;p9"/>
          <p:cNvPicPr preferRelativeResize="0"/>
          <p:nvPr/>
        </p:nvPicPr>
        <p:blipFill rotWithShape="1">
          <a:blip r:embed="rId4">
            <a:alphaModFix/>
          </a:blip>
          <a:srcRect/>
          <a:stretch/>
        </p:blipFill>
        <p:spPr>
          <a:xfrm>
            <a:off x="609600" y="4018958"/>
            <a:ext cx="5208608" cy="2408460"/>
          </a:xfrm>
          <a:prstGeom prst="rect">
            <a:avLst/>
          </a:prstGeom>
          <a:noFill/>
          <a:ln>
            <a:noFill/>
          </a:ln>
        </p:spPr>
      </p:pic>
      <p:sp>
        <p:nvSpPr>
          <p:cNvPr id="498" name="Google Shape;498;p9"/>
          <p:cNvSpPr txBox="1"/>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p>
            <a:pPr marL="0" marR="0" lvl="0" indent="0" algn="l" rtl="0">
              <a:lnSpc>
                <a:spcPct val="100000"/>
              </a:lnSpc>
              <a:spcBef>
                <a:spcPts val="0"/>
              </a:spcBef>
              <a:spcAft>
                <a:spcPts val="0"/>
              </a:spcAft>
              <a:buClr>
                <a:schemeClr val="dk1"/>
              </a:buClr>
              <a:buSzPct val="111111"/>
              <a:buFont typeface="Fira Sans Extra Condensed"/>
              <a:buNone/>
            </a:pPr>
            <a:r>
              <a:rPr lang="en-US" sz="2800" b="1" i="0" u="none" strike="noStrike" cap="none">
                <a:solidFill>
                  <a:srgbClr val="327176"/>
                </a:solidFill>
                <a:latin typeface="Arial"/>
                <a:ea typeface="Arial"/>
                <a:cs typeface="Arial"/>
                <a:sym typeface="Arial"/>
              </a:rPr>
              <a:t>CURRENT STATUS OF ENERGY USE IN VIETNAM</a:t>
            </a:r>
            <a:endParaRPr sz="2800" b="1" i="0" u="none" strike="noStrike" cap="none">
              <a:solidFill>
                <a:srgbClr val="327176"/>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grpSp>
        <p:nvGrpSpPr>
          <p:cNvPr id="503" name="Google Shape;503;p10"/>
          <p:cNvGrpSpPr/>
          <p:nvPr/>
        </p:nvGrpSpPr>
        <p:grpSpPr>
          <a:xfrm>
            <a:off x="5741041" y="1531600"/>
            <a:ext cx="5638800" cy="3007036"/>
            <a:chOff x="616063" y="1285122"/>
            <a:chExt cx="4229100" cy="2445377"/>
          </a:xfrm>
        </p:grpSpPr>
        <p:grpSp>
          <p:nvGrpSpPr>
            <p:cNvPr id="504" name="Google Shape;504;p10"/>
            <p:cNvGrpSpPr/>
            <p:nvPr/>
          </p:nvGrpSpPr>
          <p:grpSpPr>
            <a:xfrm>
              <a:off x="1344479" y="1285122"/>
              <a:ext cx="3500684" cy="2445377"/>
              <a:chOff x="2015874" y="1200850"/>
              <a:chExt cx="3500684" cy="2445377"/>
            </a:xfrm>
          </p:grpSpPr>
          <p:sp>
            <p:nvSpPr>
              <p:cNvPr id="505" name="Google Shape;505;p10"/>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800" b="1" i="0" u="none" strike="noStrike" cap="none">
                    <a:solidFill>
                      <a:srgbClr val="000000"/>
                    </a:solidFill>
                    <a:latin typeface="Arial"/>
                    <a:ea typeface="Arial"/>
                    <a:cs typeface="Arial"/>
                    <a:sym typeface="Arial"/>
                  </a:rPr>
                  <a:t>Energy Intensity by Country</a:t>
                </a:r>
                <a:endParaRPr sz="1800" b="1" i="0" u="none" strike="noStrike" cap="none">
                  <a:solidFill>
                    <a:srgbClr val="000000"/>
                  </a:solidFill>
                  <a:latin typeface="Arial"/>
                  <a:ea typeface="Arial"/>
                  <a:cs typeface="Arial"/>
                  <a:sym typeface="Arial"/>
                </a:endParaRPr>
              </a:p>
            </p:txBody>
          </p:sp>
          <p:sp>
            <p:nvSpPr>
              <p:cNvPr id="506" name="Google Shape;506;p10"/>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r>
                  <a:rPr lang="en-US" sz="1800" b="0" i="0" u="none" strike="noStrike" cap="none" dirty="0">
                    <a:solidFill>
                      <a:srgbClr val="000000"/>
                    </a:solidFill>
                    <a:latin typeface="Arial"/>
                    <a:ea typeface="Arial"/>
                    <a:cs typeface="Arial"/>
                    <a:sym typeface="Arial"/>
                  </a:rPr>
                  <a:t>Considering population size, Vietnam's TPES per capita in 2018 was relatively low at only 848 </a:t>
                </a:r>
                <a:r>
                  <a:rPr lang="en-US" sz="1800" b="0" i="0" u="none" strike="noStrike" cap="none" dirty="0" err="1">
                    <a:solidFill>
                      <a:srgbClr val="000000"/>
                    </a:solidFill>
                    <a:latin typeface="Arial"/>
                    <a:ea typeface="Arial"/>
                    <a:cs typeface="Arial"/>
                    <a:sym typeface="Arial"/>
                  </a:rPr>
                  <a:t>kgOE</a:t>
                </a:r>
                <a:r>
                  <a:rPr lang="en-US" sz="1800" b="0" i="0" u="none" strike="noStrike" cap="none" dirty="0">
                    <a:solidFill>
                      <a:srgbClr val="000000"/>
                    </a:solidFill>
                    <a:latin typeface="Arial"/>
                    <a:ea typeface="Arial"/>
                    <a:cs typeface="Arial"/>
                    <a:sym typeface="Arial"/>
                  </a:rPr>
                  <a:t>/person, even lower than the ASEAN average of 1,041 </a:t>
                </a:r>
                <a:r>
                  <a:rPr lang="en-US" sz="1800" b="0" i="0" u="none" strike="noStrike" cap="none" dirty="0" err="1">
                    <a:solidFill>
                      <a:srgbClr val="000000"/>
                    </a:solidFill>
                    <a:latin typeface="Arial"/>
                    <a:ea typeface="Arial"/>
                    <a:cs typeface="Arial"/>
                    <a:sym typeface="Arial"/>
                  </a:rPr>
                  <a:t>kgOE</a:t>
                </a:r>
                <a:r>
                  <a:rPr lang="en-US" sz="1800" b="0" i="0" u="none" strike="noStrike" cap="none" dirty="0">
                    <a:solidFill>
                      <a:srgbClr val="000000"/>
                    </a:solidFill>
                    <a:latin typeface="Arial"/>
                    <a:ea typeface="Arial"/>
                    <a:cs typeface="Arial"/>
                    <a:sym typeface="Arial"/>
                  </a:rPr>
                  <a:t>/person. However, the TPES intensity per GDP was quite high. This indicates that Vietnam's energy efficiency needs improvement.</a:t>
                </a:r>
                <a:endParaRPr dirty="0"/>
              </a:p>
            </p:txBody>
          </p:sp>
        </p:grpSp>
        <p:sp>
          <p:nvSpPr>
            <p:cNvPr id="507" name="Google Shape;507;p10"/>
            <p:cNvSpPr/>
            <p:nvPr/>
          </p:nvSpPr>
          <p:spPr>
            <a:xfrm>
              <a:off x="616063" y="1375738"/>
              <a:ext cx="552000" cy="552000"/>
            </a:xfrm>
            <a:prstGeom prst="ellipse">
              <a:avLst/>
            </a:prstGeom>
            <a:solidFill>
              <a:schemeClr val="accent3"/>
            </a:solidFill>
            <a:ln w="38100" cap="flat" cmpd="sng">
              <a:solidFill>
                <a:srgbClr val="FBE878"/>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None/>
              </a:pPr>
              <a:r>
                <a:rPr lang="en-US" sz="1800" b="1" i="0" u="none" strike="noStrike" cap="none">
                  <a:solidFill>
                    <a:schemeClr val="lt1"/>
                  </a:solidFill>
                  <a:latin typeface="Arial"/>
                  <a:ea typeface="Arial"/>
                  <a:cs typeface="Arial"/>
                  <a:sym typeface="Arial"/>
                </a:rPr>
                <a:t>3</a:t>
              </a:r>
              <a:endParaRPr sz="1800" b="0" i="0" u="none" strike="noStrike" cap="none">
                <a:solidFill>
                  <a:schemeClr val="lt1"/>
                </a:solidFill>
                <a:latin typeface="Arial"/>
                <a:ea typeface="Arial"/>
                <a:cs typeface="Arial"/>
                <a:sym typeface="Arial"/>
              </a:endParaRPr>
            </a:p>
          </p:txBody>
        </p:sp>
      </p:grpSp>
      <p:grpSp>
        <p:nvGrpSpPr>
          <p:cNvPr id="508" name="Google Shape;508;p10"/>
          <p:cNvGrpSpPr/>
          <p:nvPr/>
        </p:nvGrpSpPr>
        <p:grpSpPr>
          <a:xfrm>
            <a:off x="5831531" y="5484705"/>
            <a:ext cx="5548310" cy="1121392"/>
            <a:chOff x="616063" y="2364491"/>
            <a:chExt cx="4161232" cy="841044"/>
          </a:xfrm>
        </p:grpSpPr>
        <p:sp>
          <p:nvSpPr>
            <p:cNvPr id="509" name="Google Shape;509;p10"/>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marL="0" marR="0" lvl="0" indent="0" algn="l" rtl="0">
                <a:lnSpc>
                  <a:spcPct val="100000"/>
                </a:lnSpc>
                <a:spcBef>
                  <a:spcPts val="300"/>
                </a:spcBef>
                <a:spcAft>
                  <a:spcPts val="0"/>
                </a:spcAft>
                <a:buNone/>
              </a:pPr>
              <a:r>
                <a:rPr lang="en-US" sz="1800" b="0" i="0" u="none" strike="noStrike" cap="none">
                  <a:solidFill>
                    <a:srgbClr val="000000"/>
                  </a:solidFill>
                  <a:latin typeface="Arial"/>
                  <a:ea typeface="Arial"/>
                  <a:cs typeface="Arial"/>
                  <a:sym typeface="Arial"/>
                </a:rPr>
                <a:t>Amount of energy needed to produce one unit of economic output. A lower number means that economies produce economic value in a less energy-intensive way. </a:t>
              </a:r>
              <a:endParaRPr/>
            </a:p>
          </p:txBody>
        </p:sp>
        <p:sp>
          <p:nvSpPr>
            <p:cNvPr id="510" name="Google Shape;510;p10"/>
            <p:cNvSpPr/>
            <p:nvPr/>
          </p:nvSpPr>
          <p:spPr>
            <a:xfrm>
              <a:off x="616063" y="2509013"/>
              <a:ext cx="552000" cy="552000"/>
            </a:xfrm>
            <a:prstGeom prst="ellipse">
              <a:avLst/>
            </a:prstGeom>
            <a:solidFill>
              <a:srgbClr val="434343"/>
            </a:solidFill>
            <a:ln w="38100" cap="flat" cmpd="sng">
              <a:solidFill>
                <a:srgbClr val="7F7F7F"/>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None/>
              </a:pPr>
              <a:r>
                <a:rPr lang="en-US" sz="1800" b="1" i="0" u="none" strike="noStrike" cap="none">
                  <a:solidFill>
                    <a:schemeClr val="lt1"/>
                  </a:solidFill>
                  <a:latin typeface="Arial"/>
                  <a:ea typeface="Arial"/>
                  <a:cs typeface="Arial"/>
                  <a:sym typeface="Arial"/>
                </a:rPr>
                <a:t>4</a:t>
              </a:r>
              <a:endParaRPr sz="1800" b="0" i="0" u="none" strike="noStrike" cap="none">
                <a:solidFill>
                  <a:srgbClr val="000000"/>
                </a:solidFill>
                <a:latin typeface="Arial"/>
                <a:ea typeface="Arial"/>
                <a:cs typeface="Arial"/>
                <a:sym typeface="Arial"/>
              </a:endParaRPr>
            </a:p>
          </p:txBody>
        </p:sp>
      </p:grpSp>
      <p:pic>
        <p:nvPicPr>
          <p:cNvPr id="511" name="Google Shape;511;p10"/>
          <p:cNvPicPr preferRelativeResize="0"/>
          <p:nvPr/>
        </p:nvPicPr>
        <p:blipFill rotWithShape="1">
          <a:blip r:embed="rId3">
            <a:alphaModFix/>
          </a:blip>
          <a:srcRect/>
          <a:stretch/>
        </p:blipFill>
        <p:spPr>
          <a:xfrm>
            <a:off x="215993" y="1299414"/>
            <a:ext cx="5525048" cy="2556215"/>
          </a:xfrm>
          <a:prstGeom prst="rect">
            <a:avLst/>
          </a:prstGeom>
          <a:noFill/>
          <a:ln>
            <a:noFill/>
          </a:ln>
        </p:spPr>
      </p:pic>
      <p:pic>
        <p:nvPicPr>
          <p:cNvPr id="512" name="Google Shape;512;p10"/>
          <p:cNvPicPr preferRelativeResize="0"/>
          <p:nvPr/>
        </p:nvPicPr>
        <p:blipFill rotWithShape="1">
          <a:blip r:embed="rId4">
            <a:alphaModFix/>
          </a:blip>
          <a:srcRect/>
          <a:stretch/>
        </p:blipFill>
        <p:spPr>
          <a:xfrm>
            <a:off x="215993" y="3979022"/>
            <a:ext cx="4872417" cy="2824350"/>
          </a:xfrm>
          <a:prstGeom prst="rect">
            <a:avLst/>
          </a:prstGeom>
          <a:noFill/>
          <a:ln>
            <a:noFill/>
          </a:ln>
        </p:spPr>
      </p:pic>
      <p:sp>
        <p:nvSpPr>
          <p:cNvPr id="513" name="Google Shape;513;p10"/>
          <p:cNvSpPr txBox="1"/>
          <p:nvPr/>
        </p:nvSpPr>
        <p:spPr>
          <a:xfrm>
            <a:off x="6851286" y="4999552"/>
            <a:ext cx="407306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Energy intensity, 2000 to 2020</a:t>
            </a:r>
            <a:endParaRPr/>
          </a:p>
        </p:txBody>
      </p:sp>
      <p:sp>
        <p:nvSpPr>
          <p:cNvPr id="514" name="Google Shape;514;p10"/>
          <p:cNvSpPr txBox="1"/>
          <p:nvPr/>
        </p:nvSpPr>
        <p:spPr>
          <a:xfrm>
            <a:off x="3273634" y="3630276"/>
            <a:ext cx="246740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1" u="none" strike="noStrike" cap="none">
                <a:solidFill>
                  <a:srgbClr val="000000"/>
                </a:solidFill>
                <a:latin typeface="Arial"/>
                <a:ea typeface="Arial"/>
                <a:cs typeface="Arial"/>
                <a:sym typeface="Arial"/>
              </a:rPr>
              <a:t>Vietnam Energy Statistics 2020</a:t>
            </a:r>
            <a:endParaRPr sz="1200" b="0" i="1" u="none" strike="noStrike" cap="none">
              <a:solidFill>
                <a:srgbClr val="000000"/>
              </a:solidFill>
              <a:latin typeface="Arial"/>
              <a:ea typeface="Arial"/>
              <a:cs typeface="Arial"/>
              <a:sym typeface="Arial"/>
            </a:endParaRPr>
          </a:p>
        </p:txBody>
      </p:sp>
      <p:sp>
        <p:nvSpPr>
          <p:cNvPr id="515" name="Google Shape;515;p10"/>
          <p:cNvSpPr txBox="1"/>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p>
            <a:pPr marL="0" marR="0" lvl="0" indent="0" algn="l" rtl="0">
              <a:lnSpc>
                <a:spcPct val="100000"/>
              </a:lnSpc>
              <a:spcBef>
                <a:spcPts val="0"/>
              </a:spcBef>
              <a:spcAft>
                <a:spcPts val="0"/>
              </a:spcAft>
              <a:buClr>
                <a:schemeClr val="dk1"/>
              </a:buClr>
              <a:buSzPct val="111111"/>
              <a:buFont typeface="Fira Sans Extra Condensed"/>
              <a:buNone/>
            </a:pPr>
            <a:r>
              <a:rPr lang="en-US" sz="2800" b="1" i="0" u="none" strike="noStrike" cap="none">
                <a:solidFill>
                  <a:srgbClr val="327176"/>
                </a:solidFill>
                <a:latin typeface="Arial"/>
                <a:ea typeface="Arial"/>
                <a:cs typeface="Arial"/>
                <a:sym typeface="Arial"/>
              </a:rPr>
              <a:t>CURRENT STATUS OF ENERGY USE IN VIETNAM</a:t>
            </a:r>
            <a:endParaRPr sz="2800" b="1" i="0" u="none" strike="noStrike" cap="none">
              <a:solidFill>
                <a:srgbClr val="327176"/>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11"/>
          <p:cNvSpPr txBox="1">
            <a:spLocks noGrp="1"/>
          </p:cNvSpPr>
          <p:nvPr>
            <p:ph type="title"/>
          </p:nvPr>
        </p:nvSpPr>
        <p:spPr>
          <a:xfrm>
            <a:off x="609600" y="561352"/>
            <a:ext cx="10972800" cy="4952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a:solidFill>
                  <a:srgbClr val="327176"/>
                </a:solidFill>
              </a:rPr>
              <a:t>AVERAGE ELECTRICITY PRICE (2010 – 2024)</a:t>
            </a:r>
            <a:endParaRPr>
              <a:solidFill>
                <a:srgbClr val="327176"/>
              </a:solidFill>
            </a:endParaRPr>
          </a:p>
        </p:txBody>
      </p:sp>
      <p:graphicFrame>
        <p:nvGraphicFramePr>
          <p:cNvPr id="521" name="Google Shape;521;p11"/>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3"/>
          </a:graphicData>
        </a:graphic>
      </p:graphicFrame>
      <p:pic>
        <p:nvPicPr>
          <p:cNvPr id="522" name="Google Shape;522;p11"/>
          <p:cNvPicPr preferRelativeResize="0"/>
          <p:nvPr/>
        </p:nvPicPr>
        <p:blipFill rotWithShape="1">
          <a:blip r:embed="rId4">
            <a:alphaModFix/>
          </a:blip>
          <a:srcRect/>
          <a:stretch/>
        </p:blipFill>
        <p:spPr>
          <a:xfrm>
            <a:off x="6766559" y="1414083"/>
            <a:ext cx="5211201" cy="4448236"/>
          </a:xfrm>
          <a:prstGeom prst="rect">
            <a:avLst/>
          </a:prstGeom>
          <a:noFill/>
          <a:ln>
            <a:noFill/>
          </a:ln>
        </p:spPr>
      </p:pic>
      <p:sp>
        <p:nvSpPr>
          <p:cNvPr id="523" name="Google Shape;523;p11"/>
          <p:cNvSpPr txBox="1"/>
          <p:nvPr/>
        </p:nvSpPr>
        <p:spPr>
          <a:xfrm>
            <a:off x="4066816" y="6219850"/>
            <a:ext cx="791094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0" u="none" strike="noStrike" cap="none">
                <a:solidFill>
                  <a:srgbClr val="323232"/>
                </a:solidFill>
                <a:latin typeface="Arial"/>
                <a:ea typeface="Arial"/>
                <a:cs typeface="Arial"/>
                <a:sym typeface="Arial"/>
              </a:rPr>
              <a:t>Electricity price comparison table of Vietnam with some countries in the world (Source: EVN 2022)</a:t>
            </a:r>
            <a:endParaRPr/>
          </a:p>
        </p:txBody>
      </p:sp>
      <p:sp>
        <p:nvSpPr>
          <p:cNvPr id="524" name="Google Shape;524;p11"/>
          <p:cNvSpPr txBox="1"/>
          <p:nvPr/>
        </p:nvSpPr>
        <p:spPr>
          <a:xfrm>
            <a:off x="6871845" y="1528796"/>
            <a:ext cx="4943475" cy="379656"/>
          </a:xfrm>
          <a:prstGeom prst="rect">
            <a:avLst/>
          </a:prstGeom>
          <a:solidFill>
            <a:srgbClr val="FF0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Electricity price of countries in the world</a:t>
            </a:r>
            <a:endParaRPr/>
          </a:p>
        </p:txBody>
      </p:sp>
      <p:sp>
        <p:nvSpPr>
          <p:cNvPr id="525" name="Google Shape;525;p11"/>
          <p:cNvSpPr txBox="1"/>
          <p:nvPr/>
        </p:nvSpPr>
        <p:spPr>
          <a:xfrm>
            <a:off x="7624763" y="1943918"/>
            <a:ext cx="3005137" cy="30777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70C0"/>
                </a:solidFill>
                <a:latin typeface="Arial"/>
                <a:ea typeface="Arial"/>
                <a:cs typeface="Arial"/>
                <a:sym typeface="Arial"/>
              </a:rPr>
              <a:t>Converted to Vietnamese dong</a:t>
            </a:r>
            <a:endParaRPr sz="1400" b="0" i="0" u="none" strike="noStrike" cap="none">
              <a:solidFill>
                <a:srgbClr val="0070C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13"/>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rPr>
              <a:t>Current status of energy use in industry</a:t>
            </a:r>
            <a:endParaRPr/>
          </a:p>
        </p:txBody>
      </p:sp>
      <p:sp>
        <p:nvSpPr>
          <p:cNvPr id="538" name="Google Shape;538;p13"/>
          <p:cNvSpPr txBox="1">
            <a:spLocks noGrp="1"/>
          </p:cNvSpPr>
          <p:nvPr>
            <p:ph type="body" idx="1"/>
          </p:nvPr>
        </p:nvSpPr>
        <p:spPr>
          <a:xfrm>
            <a:off x="609600" y="1262154"/>
            <a:ext cx="10972800" cy="4842351"/>
          </a:xfrm>
          <a:prstGeom prst="rect">
            <a:avLst/>
          </a:prstGeom>
          <a:noFill/>
          <a:ln>
            <a:noFill/>
          </a:ln>
        </p:spPr>
        <p:txBody>
          <a:bodyPr spcFirstLastPara="1" wrap="square" lIns="121900" tIns="60950" rIns="121900" bIns="60950" anchor="ctr" anchorCtr="0">
            <a:spAutoFit/>
          </a:bodyPr>
          <a:lstStyle/>
          <a:p>
            <a:pPr marL="380990" lvl="0" indent="-380990" algn="l" rtl="0">
              <a:lnSpc>
                <a:spcPct val="150000"/>
              </a:lnSpc>
              <a:spcBef>
                <a:spcPts val="800"/>
              </a:spcBef>
              <a:spcAft>
                <a:spcPts val="0"/>
              </a:spcAft>
              <a:buClr>
                <a:schemeClr val="dk1"/>
              </a:buClr>
              <a:buSzPts val="2000"/>
              <a:buFont typeface="Noto Sans Symbols"/>
              <a:buChar char="❖"/>
            </a:pPr>
            <a:r>
              <a:rPr lang="en-US" b="1">
                <a:solidFill>
                  <a:schemeClr val="dk1"/>
                </a:solidFill>
              </a:rPr>
              <a:t>Proportion of energy consumption: </a:t>
            </a:r>
            <a:r>
              <a:rPr lang="en-US">
                <a:solidFill>
                  <a:schemeClr val="dk1"/>
                </a:solidFill>
              </a:rPr>
              <a:t>The industrial sector accounts for about 47% of the total energy consumption in the country.</a:t>
            </a:r>
            <a:endParaRPr>
              <a:solidFill>
                <a:schemeClr val="dk1"/>
              </a:solidFill>
            </a:endParaRPr>
          </a:p>
          <a:p>
            <a:pPr marL="380990" lvl="0" indent="-380990" algn="l" rtl="0">
              <a:lnSpc>
                <a:spcPct val="150000"/>
              </a:lnSpc>
              <a:spcBef>
                <a:spcPts val="1600"/>
              </a:spcBef>
              <a:spcAft>
                <a:spcPts val="0"/>
              </a:spcAft>
              <a:buClr>
                <a:schemeClr val="dk1"/>
              </a:buClr>
              <a:buSzPts val="2000"/>
              <a:buFont typeface="Noto Sans Symbols"/>
              <a:buChar char="❖"/>
            </a:pPr>
            <a:r>
              <a:rPr lang="en-US" b="1">
                <a:solidFill>
                  <a:schemeClr val="dk1"/>
                </a:solidFill>
              </a:rPr>
              <a:t>Industries with high energy consumption:</a:t>
            </a:r>
            <a:endParaRPr b="1">
              <a:solidFill>
                <a:schemeClr val="dk1"/>
              </a:solidFill>
            </a:endParaRPr>
          </a:p>
          <a:p>
            <a:pPr marL="990575" lvl="1" indent="-380990" algn="l" rtl="0">
              <a:lnSpc>
                <a:spcPct val="150000"/>
              </a:lnSpc>
              <a:spcBef>
                <a:spcPts val="1600"/>
              </a:spcBef>
              <a:spcAft>
                <a:spcPts val="0"/>
              </a:spcAft>
              <a:buClr>
                <a:schemeClr val="dk1"/>
              </a:buClr>
              <a:buSzPts val="2000"/>
              <a:buFont typeface="Arial"/>
              <a:buChar char="•"/>
            </a:pPr>
            <a:r>
              <a:rPr lang="en-US" sz="2000">
                <a:solidFill>
                  <a:schemeClr val="dk1"/>
                </a:solidFill>
                <a:latin typeface="Arial"/>
                <a:ea typeface="Arial"/>
                <a:cs typeface="Arial"/>
                <a:sym typeface="Arial"/>
              </a:rPr>
              <a:t>The steel production, cement, textile, wood processing, and chemical industries.</a:t>
            </a:r>
            <a:endParaRPr sz="2000">
              <a:solidFill>
                <a:schemeClr val="dk1"/>
              </a:solidFill>
              <a:latin typeface="Arial"/>
              <a:ea typeface="Arial"/>
              <a:cs typeface="Arial"/>
              <a:sym typeface="Arial"/>
            </a:endParaRPr>
          </a:p>
          <a:p>
            <a:pPr marL="990575" lvl="1" indent="-380990" algn="l" rtl="0">
              <a:lnSpc>
                <a:spcPct val="150000"/>
              </a:lnSpc>
              <a:spcBef>
                <a:spcPts val="1600"/>
              </a:spcBef>
              <a:spcAft>
                <a:spcPts val="0"/>
              </a:spcAft>
              <a:buClr>
                <a:schemeClr val="dk1"/>
              </a:buClr>
              <a:buSzPts val="2000"/>
              <a:buFont typeface="Arial"/>
              <a:buChar char="•"/>
            </a:pPr>
            <a:r>
              <a:rPr lang="en-US" sz="2000">
                <a:solidFill>
                  <a:schemeClr val="dk1"/>
                </a:solidFill>
                <a:latin typeface="Arial"/>
                <a:ea typeface="Arial"/>
                <a:cs typeface="Arial"/>
                <a:sym typeface="Arial"/>
              </a:rPr>
              <a:t>These industries consume approximately 70% of the total energy in the industrial sector.</a:t>
            </a:r>
            <a:endParaRPr sz="2000">
              <a:solidFill>
                <a:schemeClr val="dk1"/>
              </a:solidFill>
              <a:latin typeface="Arial"/>
              <a:ea typeface="Arial"/>
              <a:cs typeface="Arial"/>
              <a:sym typeface="Arial"/>
            </a:endParaRPr>
          </a:p>
          <a:p>
            <a:pPr marL="380990" lvl="0" indent="-380990" algn="l" rtl="0">
              <a:lnSpc>
                <a:spcPct val="150000"/>
              </a:lnSpc>
              <a:spcBef>
                <a:spcPts val="1600"/>
              </a:spcBef>
              <a:spcAft>
                <a:spcPts val="800"/>
              </a:spcAft>
              <a:buClr>
                <a:schemeClr val="dk1"/>
              </a:buClr>
              <a:buSzPts val="2000"/>
              <a:buFont typeface="Noto Sans Symbols"/>
              <a:buChar char="❖"/>
            </a:pPr>
            <a:r>
              <a:rPr lang="en-US" b="1">
                <a:solidFill>
                  <a:schemeClr val="dk1"/>
                </a:solidFill>
              </a:rPr>
              <a:t>Energy efficiency: </a:t>
            </a:r>
            <a:r>
              <a:rPr lang="en-US">
                <a:solidFill>
                  <a:schemeClr val="dk1"/>
                </a:solidFill>
              </a:rPr>
              <a:t>Energy consumption efficiency remains low, with significant waste due to outdated technology and inefficient management.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14"/>
          <p:cNvSpPr txBox="1">
            <a:spLocks noGrp="1"/>
          </p:cNvSpPr>
          <p:nvPr>
            <p:ph type="title"/>
          </p:nvPr>
        </p:nvSpPr>
        <p:spPr>
          <a:xfrm>
            <a:off x="609600" y="549259"/>
            <a:ext cx="10972800" cy="580845"/>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97222"/>
              <a:buNone/>
            </a:pPr>
            <a:r>
              <a:rPr lang="en-US" sz="3200">
                <a:solidFill>
                  <a:srgbClr val="327176"/>
                </a:solidFill>
              </a:rPr>
              <a:t>Energy consumption structure in the industry</a:t>
            </a:r>
            <a:endParaRPr/>
          </a:p>
        </p:txBody>
      </p:sp>
      <p:pic>
        <p:nvPicPr>
          <p:cNvPr id="544" name="Google Shape;544;p14"/>
          <p:cNvPicPr preferRelativeResize="0"/>
          <p:nvPr/>
        </p:nvPicPr>
        <p:blipFill rotWithShape="1">
          <a:blip r:embed="rId3">
            <a:alphaModFix/>
          </a:blip>
          <a:srcRect/>
          <a:stretch/>
        </p:blipFill>
        <p:spPr>
          <a:xfrm>
            <a:off x="4419599" y="1435912"/>
            <a:ext cx="7772401" cy="4138711"/>
          </a:xfrm>
          <a:prstGeom prst="rect">
            <a:avLst/>
          </a:prstGeom>
          <a:noFill/>
          <a:ln>
            <a:noFill/>
          </a:ln>
        </p:spPr>
      </p:pic>
      <p:sp>
        <p:nvSpPr>
          <p:cNvPr id="545" name="Google Shape;545;p14"/>
          <p:cNvSpPr txBox="1"/>
          <p:nvPr/>
        </p:nvSpPr>
        <p:spPr>
          <a:xfrm>
            <a:off x="253142" y="1330455"/>
            <a:ext cx="5073109" cy="5078313"/>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600"/>
              </a:spcBef>
              <a:spcAft>
                <a:spcPts val="0"/>
              </a:spcAft>
              <a:buClr>
                <a:schemeClr val="dk1"/>
              </a:buClr>
              <a:buSzPts val="1800"/>
              <a:buFont typeface="Roboto"/>
              <a:buNone/>
            </a:pPr>
            <a:r>
              <a:rPr lang="en-US" sz="1800" b="0" i="0" u="none" strike="noStrike" cap="none" dirty="0">
                <a:solidFill>
                  <a:schemeClr val="dk1"/>
                </a:solidFill>
                <a:latin typeface="Arial"/>
                <a:ea typeface="Arial"/>
                <a:cs typeface="Arial"/>
                <a:sym typeface="Arial"/>
              </a:rPr>
              <a:t>Proportion of energy consumption by sector:</a:t>
            </a:r>
            <a:endParaRPr sz="1800" b="0" i="0" u="none" strike="noStrike" cap="none" dirty="0">
              <a:solidFill>
                <a:schemeClr val="dk1"/>
              </a:solidFill>
              <a:latin typeface="Arial"/>
              <a:ea typeface="Arial"/>
              <a:cs typeface="Arial"/>
              <a:sym typeface="Arial"/>
            </a:endParaRPr>
          </a:p>
          <a:p>
            <a:pPr marL="742950" marR="0" lvl="1" indent="-285750" algn="l" rtl="0">
              <a:lnSpc>
                <a:spcPct val="100000"/>
              </a:lnSpc>
              <a:spcBef>
                <a:spcPts val="1200"/>
              </a:spcBef>
              <a:spcAft>
                <a:spcPts val="0"/>
              </a:spcAft>
              <a:buClr>
                <a:schemeClr val="dk1"/>
              </a:buClr>
              <a:buSzPts val="1800"/>
              <a:buFont typeface="Noto Sans Symbols"/>
              <a:buChar char="❖"/>
            </a:pPr>
            <a:r>
              <a:rPr lang="en-US" sz="1800" b="0" i="0" u="none" strike="noStrike" cap="none" dirty="0">
                <a:solidFill>
                  <a:schemeClr val="dk1"/>
                </a:solidFill>
                <a:latin typeface="Arial"/>
                <a:ea typeface="Arial"/>
                <a:cs typeface="Arial"/>
                <a:sym typeface="Arial"/>
              </a:rPr>
              <a:t>Manufacturing sector: 60%</a:t>
            </a:r>
            <a:endParaRPr dirty="0"/>
          </a:p>
          <a:p>
            <a:pPr marL="742950" marR="0" lvl="1" indent="-285750" algn="l" rtl="0">
              <a:lnSpc>
                <a:spcPct val="100000"/>
              </a:lnSpc>
              <a:spcBef>
                <a:spcPts val="1200"/>
              </a:spcBef>
              <a:spcAft>
                <a:spcPts val="0"/>
              </a:spcAft>
              <a:buClr>
                <a:schemeClr val="dk1"/>
              </a:buClr>
              <a:buSzPts val="1800"/>
              <a:buFont typeface="Noto Sans Symbols"/>
              <a:buChar char="❖"/>
            </a:pPr>
            <a:r>
              <a:rPr lang="en-US" sz="1800" b="0" i="0" u="none" strike="noStrike" cap="none" dirty="0">
                <a:solidFill>
                  <a:schemeClr val="dk1"/>
                </a:solidFill>
                <a:latin typeface="Arial"/>
                <a:ea typeface="Arial"/>
                <a:cs typeface="Arial"/>
                <a:sym typeface="Arial"/>
              </a:rPr>
              <a:t>Construction sector: 15%</a:t>
            </a:r>
            <a:endParaRPr dirty="0"/>
          </a:p>
          <a:p>
            <a:pPr marL="742950" marR="0" lvl="1" indent="-285750" algn="l" rtl="0">
              <a:lnSpc>
                <a:spcPct val="100000"/>
              </a:lnSpc>
              <a:spcBef>
                <a:spcPts val="1200"/>
              </a:spcBef>
              <a:spcAft>
                <a:spcPts val="0"/>
              </a:spcAft>
              <a:buClr>
                <a:schemeClr val="dk1"/>
              </a:buClr>
              <a:buSzPts val="1800"/>
              <a:buFont typeface="Noto Sans Symbols"/>
              <a:buChar char="❖"/>
            </a:pPr>
            <a:r>
              <a:rPr lang="en-US" sz="1800" b="0" i="0" u="none" strike="noStrike" cap="none" dirty="0">
                <a:solidFill>
                  <a:schemeClr val="dk1"/>
                </a:solidFill>
                <a:latin typeface="Arial"/>
                <a:ea typeface="Arial"/>
                <a:cs typeface="Arial"/>
                <a:sym typeface="Arial"/>
              </a:rPr>
              <a:t>Mining sector: 10%</a:t>
            </a:r>
            <a:endParaRPr dirty="0"/>
          </a:p>
          <a:p>
            <a:pPr marL="742950" marR="0" lvl="1" indent="-285750" algn="l" rtl="0">
              <a:lnSpc>
                <a:spcPct val="100000"/>
              </a:lnSpc>
              <a:spcBef>
                <a:spcPts val="1200"/>
              </a:spcBef>
              <a:spcAft>
                <a:spcPts val="0"/>
              </a:spcAft>
              <a:buClr>
                <a:schemeClr val="dk1"/>
              </a:buClr>
              <a:buSzPts val="1800"/>
              <a:buFont typeface="Noto Sans Symbols"/>
              <a:buChar char="❖"/>
            </a:pPr>
            <a:r>
              <a:rPr lang="en-US" sz="1800" b="0" i="0" u="none" strike="noStrike" cap="none" dirty="0">
                <a:solidFill>
                  <a:schemeClr val="dk1"/>
                </a:solidFill>
                <a:latin typeface="Arial"/>
                <a:ea typeface="Arial"/>
                <a:cs typeface="Arial"/>
                <a:sym typeface="Arial"/>
              </a:rPr>
              <a:t>Transportation and logistics sector 5%</a:t>
            </a:r>
            <a:endParaRPr dirty="0"/>
          </a:p>
          <a:p>
            <a:pPr marL="0" marR="0" lvl="0" indent="0" algn="l" rtl="0">
              <a:lnSpc>
                <a:spcPct val="100000"/>
              </a:lnSpc>
              <a:spcBef>
                <a:spcPts val="1200"/>
              </a:spcBef>
              <a:spcAft>
                <a:spcPts val="0"/>
              </a:spcAft>
              <a:buClr>
                <a:schemeClr val="dk1"/>
              </a:buClr>
              <a:buSzPts val="1800"/>
              <a:buFont typeface="Roboto"/>
              <a:buNone/>
            </a:pPr>
            <a:r>
              <a:rPr lang="en-US" sz="1800" b="0" i="0" u="none" strike="noStrike" cap="none" dirty="0">
                <a:solidFill>
                  <a:schemeClr val="dk1"/>
                </a:solidFill>
                <a:latin typeface="Arial"/>
                <a:ea typeface="Arial"/>
                <a:cs typeface="Arial"/>
                <a:sym typeface="Arial"/>
              </a:rPr>
              <a:t>Main types of energy used:</a:t>
            </a:r>
            <a:endParaRPr sz="1800" b="0" i="0" u="none" strike="noStrike" cap="none" dirty="0">
              <a:solidFill>
                <a:schemeClr val="dk1"/>
              </a:solidFill>
              <a:latin typeface="Arial"/>
              <a:ea typeface="Arial"/>
              <a:cs typeface="Arial"/>
              <a:sym typeface="Arial"/>
            </a:endParaRPr>
          </a:p>
          <a:p>
            <a:pPr marL="742950" marR="0" lvl="1" indent="-285750" algn="l" rtl="0">
              <a:lnSpc>
                <a:spcPct val="100000"/>
              </a:lnSpc>
              <a:spcBef>
                <a:spcPts val="1200"/>
              </a:spcBef>
              <a:spcAft>
                <a:spcPts val="0"/>
              </a:spcAft>
              <a:buClr>
                <a:schemeClr val="dk1"/>
              </a:buClr>
              <a:buSzPts val="1800"/>
              <a:buFont typeface="Noto Sans Symbols"/>
              <a:buChar char="❖"/>
            </a:pPr>
            <a:r>
              <a:rPr lang="en-US" sz="1800" b="0" i="0" u="none" strike="noStrike" cap="none" dirty="0">
                <a:solidFill>
                  <a:schemeClr val="dk1"/>
                </a:solidFill>
                <a:latin typeface="Arial"/>
                <a:ea typeface="Arial"/>
                <a:cs typeface="Arial"/>
                <a:sym typeface="Arial"/>
              </a:rPr>
              <a:t>Electricity: Account for the largest proportion in the energy consumption structure of the industrial sector.</a:t>
            </a:r>
            <a:endParaRPr sz="1800" b="0" i="0" u="none" strike="noStrike" cap="none" dirty="0">
              <a:solidFill>
                <a:schemeClr val="dk1"/>
              </a:solidFill>
              <a:latin typeface="Arial"/>
              <a:ea typeface="Arial"/>
              <a:cs typeface="Arial"/>
              <a:sym typeface="Arial"/>
            </a:endParaRPr>
          </a:p>
          <a:p>
            <a:pPr marL="742950" marR="0" lvl="1" indent="-285750" algn="l" rtl="0">
              <a:lnSpc>
                <a:spcPct val="100000"/>
              </a:lnSpc>
              <a:spcBef>
                <a:spcPts val="1200"/>
              </a:spcBef>
              <a:spcAft>
                <a:spcPts val="0"/>
              </a:spcAft>
              <a:buClr>
                <a:schemeClr val="dk1"/>
              </a:buClr>
              <a:buSzPts val="1800"/>
              <a:buFont typeface="Noto Sans Symbols"/>
              <a:buChar char="❖"/>
            </a:pPr>
            <a:r>
              <a:rPr lang="en-US" sz="1800" b="0" i="0" u="none" strike="noStrike" cap="none" dirty="0">
                <a:solidFill>
                  <a:schemeClr val="dk1"/>
                </a:solidFill>
                <a:latin typeface="Arial"/>
                <a:ea typeface="Arial"/>
                <a:cs typeface="Arial"/>
                <a:sym typeface="Arial"/>
              </a:rPr>
              <a:t>Oil and natural gas: Used in manufacturing and chemical industries.</a:t>
            </a:r>
            <a:endParaRPr dirty="0"/>
          </a:p>
          <a:p>
            <a:pPr marL="742950" marR="0" lvl="1" indent="-285750" algn="l" rtl="0">
              <a:lnSpc>
                <a:spcPct val="100000"/>
              </a:lnSpc>
              <a:spcBef>
                <a:spcPts val="1200"/>
              </a:spcBef>
              <a:spcAft>
                <a:spcPts val="600"/>
              </a:spcAft>
              <a:buClr>
                <a:schemeClr val="dk1"/>
              </a:buClr>
              <a:buSzPts val="1800"/>
              <a:buFont typeface="Noto Sans Symbols"/>
              <a:buChar char="❖"/>
            </a:pPr>
            <a:r>
              <a:rPr lang="en-US" sz="1800" b="0" i="0" u="none" strike="noStrike" cap="none" dirty="0">
                <a:solidFill>
                  <a:schemeClr val="dk1"/>
                </a:solidFill>
                <a:latin typeface="Arial"/>
                <a:ea typeface="Arial"/>
                <a:cs typeface="Arial"/>
                <a:sym typeface="Arial"/>
              </a:rPr>
              <a:t>Coal: Mainly used in the cement and metallurgy industries.</a:t>
            </a:r>
            <a:endParaRPr sz="1800" b="0" i="0" u="none" strike="noStrike" cap="none" dirty="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15"/>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rPr>
              <a:t>Causes of high energy consumption</a:t>
            </a:r>
            <a:endParaRPr/>
          </a:p>
        </p:txBody>
      </p:sp>
      <p:sp>
        <p:nvSpPr>
          <p:cNvPr id="551" name="Google Shape;551;p15"/>
          <p:cNvSpPr txBox="1">
            <a:spLocks noGrp="1"/>
          </p:cNvSpPr>
          <p:nvPr>
            <p:ph type="body" idx="1"/>
          </p:nvPr>
        </p:nvSpPr>
        <p:spPr>
          <a:xfrm>
            <a:off x="609600" y="1702885"/>
            <a:ext cx="11084119" cy="2482711"/>
          </a:xfrm>
          <a:prstGeom prst="rect">
            <a:avLst/>
          </a:prstGeom>
          <a:noFill/>
          <a:ln>
            <a:noFill/>
          </a:ln>
        </p:spPr>
        <p:txBody>
          <a:bodyPr spcFirstLastPara="1" wrap="square" lIns="121900" tIns="60950" rIns="121900" bIns="60950" anchor="ctr" anchorCtr="0">
            <a:spAutoFit/>
          </a:bodyPr>
          <a:lstStyle/>
          <a:p>
            <a:pPr marL="380990" lvl="0" indent="-380990" algn="l" rtl="0">
              <a:lnSpc>
                <a:spcPct val="100000"/>
              </a:lnSpc>
              <a:spcBef>
                <a:spcPts val="800"/>
              </a:spcBef>
              <a:spcAft>
                <a:spcPts val="0"/>
              </a:spcAft>
              <a:buClr>
                <a:schemeClr val="dk1"/>
              </a:buClr>
              <a:buSzPts val="2000"/>
              <a:buFont typeface="Noto Sans Symbols"/>
              <a:buChar char="❖"/>
            </a:pPr>
            <a:r>
              <a:rPr lang="en-US" b="1" dirty="0">
                <a:solidFill>
                  <a:schemeClr val="dk1"/>
                </a:solidFill>
              </a:rPr>
              <a:t>Outdated technology: </a:t>
            </a:r>
            <a:r>
              <a:rPr lang="en-US" dirty="0">
                <a:solidFill>
                  <a:schemeClr val="dk1"/>
                </a:solidFill>
              </a:rPr>
              <a:t>Many enterprises still use old technology, which consumes high amounts of energy and causes environmental pollution.</a:t>
            </a:r>
            <a:endParaRPr dirty="0">
              <a:solidFill>
                <a:schemeClr val="dk1"/>
              </a:solidFill>
            </a:endParaRPr>
          </a:p>
          <a:p>
            <a:pPr marL="380990" lvl="0" indent="-380990" algn="l" rtl="0">
              <a:lnSpc>
                <a:spcPct val="100000"/>
              </a:lnSpc>
              <a:spcBef>
                <a:spcPts val="1600"/>
              </a:spcBef>
              <a:spcAft>
                <a:spcPts val="0"/>
              </a:spcAft>
              <a:buClr>
                <a:schemeClr val="dk1"/>
              </a:buClr>
              <a:buSzPts val="2000"/>
              <a:buFont typeface="Noto Sans Symbols"/>
              <a:buChar char="❖"/>
            </a:pPr>
            <a:r>
              <a:rPr lang="en-US" b="1" dirty="0">
                <a:solidFill>
                  <a:schemeClr val="dk1"/>
                </a:solidFill>
              </a:rPr>
              <a:t>Lack of investment in innovation: </a:t>
            </a:r>
            <a:r>
              <a:rPr lang="en-US" dirty="0">
                <a:solidFill>
                  <a:schemeClr val="dk1"/>
                </a:solidFill>
              </a:rPr>
              <a:t>Insufficient capital and motivation to invest in energy-efficient equipment and technology.</a:t>
            </a:r>
            <a:endParaRPr dirty="0">
              <a:solidFill>
                <a:schemeClr val="dk1"/>
              </a:solidFill>
            </a:endParaRPr>
          </a:p>
          <a:p>
            <a:pPr marL="380990" lvl="0" indent="-380990" algn="l" rtl="0">
              <a:lnSpc>
                <a:spcPct val="100000"/>
              </a:lnSpc>
              <a:spcBef>
                <a:spcPts val="1600"/>
              </a:spcBef>
              <a:spcAft>
                <a:spcPts val="0"/>
              </a:spcAft>
              <a:buClr>
                <a:schemeClr val="dk1"/>
              </a:buClr>
              <a:buSzPts val="2000"/>
              <a:buFont typeface="Noto Sans Symbols"/>
              <a:buChar char="❖"/>
            </a:pPr>
            <a:r>
              <a:rPr lang="en-US" b="1" dirty="0">
                <a:solidFill>
                  <a:schemeClr val="dk1"/>
                </a:solidFill>
              </a:rPr>
              <a:t>Low awareness of energy efficiency</a:t>
            </a:r>
            <a:r>
              <a:rPr lang="en-US" dirty="0">
                <a:solidFill>
                  <a:schemeClr val="dk1"/>
                </a:solidFill>
              </a:rPr>
              <a:t>: Some enterprises have not prioritized energy efficiency measures in their production processes.</a:t>
            </a:r>
            <a:endParaRPr dirty="0">
              <a:solidFill>
                <a:schemeClr val="dk1"/>
              </a:solidFill>
            </a:endParaRPr>
          </a:p>
        </p:txBody>
      </p:sp>
      <p:sp>
        <p:nvSpPr>
          <p:cNvPr id="2" name="Google Shape;551;p15">
            <a:extLst>
              <a:ext uri="{FF2B5EF4-FFF2-40B4-BE49-F238E27FC236}">
                <a16:creationId xmlns:a16="http://schemas.microsoft.com/office/drawing/2014/main" id="{61A4B404-2C67-22AD-D06D-6CBA42B87DCE}"/>
              </a:ext>
            </a:extLst>
          </p:cNvPr>
          <p:cNvSpPr txBox="1">
            <a:spLocks/>
          </p:cNvSpPr>
          <p:nvPr/>
        </p:nvSpPr>
        <p:spPr>
          <a:xfrm>
            <a:off x="885805" y="4846461"/>
            <a:ext cx="7691526" cy="1046420"/>
          </a:xfrm>
          <a:prstGeom prst="rect">
            <a:avLst/>
          </a:prstGeom>
          <a:noFill/>
          <a:ln>
            <a:noFill/>
          </a:ln>
        </p:spPr>
        <p:txBody>
          <a:bodyPr spcFirstLastPara="1" wrap="square" lIns="121900" tIns="60950" rIns="121900" bIns="60950" anchor="ctr" anchorCtr="0">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b="1" dirty="0">
                <a:solidFill>
                  <a:srgbClr val="FF0000"/>
                </a:solidFill>
              </a:rPr>
              <a:t>Could you please share with us the reasons within your company that you believe are contributing to high energy consumption ??</a:t>
            </a:r>
          </a:p>
        </p:txBody>
      </p:sp>
      <p:pic>
        <p:nvPicPr>
          <p:cNvPr id="1026" name="Picture 2" descr="DP Psychology: Discussing discuss">
            <a:extLst>
              <a:ext uri="{FF2B5EF4-FFF2-40B4-BE49-F238E27FC236}">
                <a16:creationId xmlns:a16="http://schemas.microsoft.com/office/drawing/2014/main" id="{3B9C0903-A432-40CE-3BB1-7CF7248333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6288" y="3811066"/>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16"/>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01438"/>
              <a:buNone/>
            </a:pPr>
            <a:r>
              <a:rPr lang="en-US" sz="3067">
                <a:solidFill>
                  <a:srgbClr val="327176"/>
                </a:solidFill>
              </a:rPr>
              <a:t>Challenges in energy management and utilization</a:t>
            </a:r>
            <a:endParaRPr/>
          </a:p>
        </p:txBody>
      </p:sp>
      <p:sp>
        <p:nvSpPr>
          <p:cNvPr id="557" name="Google Shape;557;p16"/>
          <p:cNvSpPr txBox="1">
            <a:spLocks noGrp="1"/>
          </p:cNvSpPr>
          <p:nvPr>
            <p:ph type="body" idx="1"/>
          </p:nvPr>
        </p:nvSpPr>
        <p:spPr>
          <a:xfrm>
            <a:off x="609600" y="1633836"/>
            <a:ext cx="10861481" cy="2893079"/>
          </a:xfrm>
          <a:prstGeom prst="rect">
            <a:avLst/>
          </a:prstGeom>
          <a:noFill/>
          <a:ln>
            <a:noFill/>
          </a:ln>
        </p:spPr>
        <p:txBody>
          <a:bodyPr spcFirstLastPara="1" wrap="square" lIns="121900" tIns="60950" rIns="121900" bIns="60950" anchor="ctr" anchorCtr="0">
            <a:spAutoFit/>
          </a:bodyPr>
          <a:lstStyle/>
          <a:p>
            <a:pPr marL="380990" lvl="0" indent="-380990" algn="l" rtl="0">
              <a:spcBef>
                <a:spcPts val="800"/>
              </a:spcBef>
              <a:spcAft>
                <a:spcPts val="0"/>
              </a:spcAft>
              <a:buClr>
                <a:schemeClr val="dk1"/>
              </a:buClr>
              <a:buSzPts val="2000"/>
              <a:buFont typeface="Noto Sans Symbols"/>
              <a:buChar char="❖"/>
            </a:pPr>
            <a:r>
              <a:rPr lang="en-US" b="1" dirty="0">
                <a:solidFill>
                  <a:schemeClr val="dk1"/>
                </a:solidFill>
              </a:rPr>
              <a:t>Technological challenges</a:t>
            </a:r>
            <a:r>
              <a:rPr lang="en-US" dirty="0">
                <a:solidFill>
                  <a:schemeClr val="dk1"/>
                </a:solidFill>
              </a:rPr>
              <a:t>: Many enterprises use outdated technology, resulting in low energy performance and environmental pollution.</a:t>
            </a:r>
            <a:endParaRPr dirty="0">
              <a:solidFill>
                <a:schemeClr val="dk1"/>
              </a:solidFill>
            </a:endParaRPr>
          </a:p>
          <a:p>
            <a:pPr marL="380990" lvl="0" indent="-380990" algn="l" rtl="0">
              <a:spcBef>
                <a:spcPts val="1600"/>
              </a:spcBef>
              <a:spcAft>
                <a:spcPts val="0"/>
              </a:spcAft>
              <a:buClr>
                <a:schemeClr val="dk1"/>
              </a:buClr>
              <a:buSzPts val="2000"/>
              <a:buFont typeface="Noto Sans Symbols"/>
              <a:buChar char="❖"/>
            </a:pPr>
            <a:r>
              <a:rPr lang="en-US" b="1" dirty="0">
                <a:solidFill>
                  <a:schemeClr val="dk1"/>
                </a:solidFill>
              </a:rPr>
              <a:t>Cost challenges: </a:t>
            </a:r>
            <a:r>
              <a:rPr lang="en-US" dirty="0">
                <a:solidFill>
                  <a:schemeClr val="dk1"/>
                </a:solidFill>
              </a:rPr>
              <a:t>The initial investment costs for energy-efficient technologies are high, causing many enterprises to hesitate to make changes.</a:t>
            </a:r>
            <a:endParaRPr dirty="0">
              <a:solidFill>
                <a:schemeClr val="dk1"/>
              </a:solidFill>
            </a:endParaRPr>
          </a:p>
          <a:p>
            <a:pPr marL="380990" lvl="0" indent="-380990" algn="l" rtl="0">
              <a:spcBef>
                <a:spcPts val="1600"/>
              </a:spcBef>
              <a:spcAft>
                <a:spcPts val="800"/>
              </a:spcAft>
              <a:buClr>
                <a:schemeClr val="dk1"/>
              </a:buClr>
              <a:buSzPts val="2000"/>
              <a:buFont typeface="Noto Sans Symbols"/>
              <a:buChar char="❖"/>
            </a:pPr>
            <a:r>
              <a:rPr lang="en-US" b="1" dirty="0">
                <a:solidFill>
                  <a:schemeClr val="dk1"/>
                </a:solidFill>
              </a:rPr>
              <a:t>Lack of strong supporting policies: </a:t>
            </a:r>
            <a:r>
              <a:rPr lang="en-US" dirty="0">
                <a:solidFill>
                  <a:schemeClr val="dk1"/>
                </a:solidFill>
              </a:rPr>
              <a:t>Although there are policies encouraging energy efficiency, they are still not effective enough to drive widespread adoption of energy efficiency measures among enterprises.</a:t>
            </a:r>
            <a:endParaRPr dirty="0">
              <a:solidFill>
                <a:schemeClr val="dk1"/>
              </a:solidFill>
            </a:endParaRPr>
          </a:p>
        </p:txBody>
      </p:sp>
      <p:sp>
        <p:nvSpPr>
          <p:cNvPr id="2" name="Google Shape;551;p15">
            <a:extLst>
              <a:ext uri="{FF2B5EF4-FFF2-40B4-BE49-F238E27FC236}">
                <a16:creationId xmlns:a16="http://schemas.microsoft.com/office/drawing/2014/main" id="{B849C043-A621-7C5A-1F7E-DB13B59336AD}"/>
              </a:ext>
            </a:extLst>
          </p:cNvPr>
          <p:cNvSpPr txBox="1">
            <a:spLocks/>
          </p:cNvSpPr>
          <p:nvPr/>
        </p:nvSpPr>
        <p:spPr>
          <a:xfrm>
            <a:off x="1066110" y="5077623"/>
            <a:ext cx="7691526" cy="738644"/>
          </a:xfrm>
          <a:prstGeom prst="rect">
            <a:avLst/>
          </a:prstGeom>
          <a:noFill/>
          <a:ln>
            <a:noFill/>
          </a:ln>
        </p:spPr>
        <p:txBody>
          <a:bodyPr spcFirstLastPara="1" wrap="square" lIns="121900" tIns="60950" rIns="121900" bIns="60950" anchor="ctr" anchorCtr="0">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b="1" dirty="0">
                <a:solidFill>
                  <a:srgbClr val="FF0000"/>
                </a:solidFill>
              </a:rPr>
              <a:t>Could you please share with us the challenges your company are facing in energy management and utilization?? </a:t>
            </a:r>
          </a:p>
        </p:txBody>
      </p:sp>
      <p:pic>
        <p:nvPicPr>
          <p:cNvPr id="3" name="Picture 2" descr="DP Psychology: Discussing discuss">
            <a:extLst>
              <a:ext uri="{FF2B5EF4-FFF2-40B4-BE49-F238E27FC236}">
                <a16:creationId xmlns:a16="http://schemas.microsoft.com/office/drawing/2014/main" id="{FB59CD30-54D7-2CAC-16DE-A3689D72CA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6592" y="4090017"/>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17"/>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rPr>
              <a:t>Trends in sustainable development in industry</a:t>
            </a:r>
            <a:endParaRPr/>
          </a:p>
        </p:txBody>
      </p:sp>
      <p:sp>
        <p:nvSpPr>
          <p:cNvPr id="563" name="Google Shape;563;p17"/>
          <p:cNvSpPr txBox="1">
            <a:spLocks noGrp="1"/>
          </p:cNvSpPr>
          <p:nvPr>
            <p:ph type="body" idx="1"/>
          </p:nvPr>
        </p:nvSpPr>
        <p:spPr>
          <a:xfrm>
            <a:off x="720919" y="1492728"/>
            <a:ext cx="10861481" cy="4329390"/>
          </a:xfrm>
          <a:prstGeom prst="rect">
            <a:avLst/>
          </a:prstGeom>
          <a:noFill/>
          <a:ln>
            <a:noFill/>
          </a:ln>
        </p:spPr>
        <p:txBody>
          <a:bodyPr spcFirstLastPara="1" wrap="square" lIns="121900" tIns="60950" rIns="121900" bIns="60950" anchor="ctr" anchorCtr="0">
            <a:spAutoFit/>
          </a:bodyPr>
          <a:lstStyle/>
          <a:p>
            <a:pPr marL="380990" lvl="0" indent="-380990" algn="l" rtl="0">
              <a:lnSpc>
                <a:spcPct val="100000"/>
              </a:lnSpc>
              <a:spcBef>
                <a:spcPts val="800"/>
              </a:spcBef>
              <a:spcAft>
                <a:spcPts val="0"/>
              </a:spcAft>
              <a:buClr>
                <a:schemeClr val="dk1"/>
              </a:buClr>
              <a:buSzPts val="2000"/>
              <a:buFont typeface="Noto Sans Symbols"/>
              <a:buChar char="❖"/>
            </a:pPr>
            <a:r>
              <a:rPr lang="en-US" b="1">
                <a:solidFill>
                  <a:schemeClr val="dk1"/>
                </a:solidFill>
              </a:rPr>
              <a:t>Green industry: </a:t>
            </a:r>
            <a:r>
              <a:rPr lang="en-US">
                <a:solidFill>
                  <a:schemeClr val="dk1"/>
                </a:solidFill>
              </a:rPr>
              <a:t>Enterprises are gradually paying more attention to using renewable energy and developing sustainable production.</a:t>
            </a:r>
            <a:endParaRPr>
              <a:solidFill>
                <a:schemeClr val="dk1"/>
              </a:solidFill>
            </a:endParaRPr>
          </a:p>
          <a:p>
            <a:pPr marL="380990" lvl="0" indent="-380990" algn="l" rtl="0">
              <a:lnSpc>
                <a:spcPct val="100000"/>
              </a:lnSpc>
              <a:spcBef>
                <a:spcPts val="1600"/>
              </a:spcBef>
              <a:spcAft>
                <a:spcPts val="0"/>
              </a:spcAft>
              <a:buClr>
                <a:schemeClr val="dk1"/>
              </a:buClr>
              <a:buSzPts val="2000"/>
              <a:buFont typeface="Noto Sans Symbols"/>
              <a:buChar char="❖"/>
            </a:pPr>
            <a:r>
              <a:rPr lang="en-US" b="1">
                <a:solidFill>
                  <a:schemeClr val="dk1"/>
                </a:solidFill>
              </a:rPr>
              <a:t>International trend</a:t>
            </a:r>
            <a:r>
              <a:rPr lang="en-US">
                <a:solidFill>
                  <a:schemeClr val="dk1"/>
                </a:solidFill>
              </a:rPr>
              <a:t>: Multinational corporations have higher standards for energy and environmental requirements when collaborating, especially in industries such as textiles and electronics.</a:t>
            </a:r>
            <a:endParaRPr>
              <a:solidFill>
                <a:schemeClr val="dk1"/>
              </a:solidFill>
            </a:endParaRPr>
          </a:p>
          <a:p>
            <a:pPr marL="380990" lvl="0" indent="-380990" algn="l" rtl="0">
              <a:lnSpc>
                <a:spcPct val="100000"/>
              </a:lnSpc>
              <a:spcBef>
                <a:spcPts val="1600"/>
              </a:spcBef>
              <a:spcAft>
                <a:spcPts val="0"/>
              </a:spcAft>
              <a:buClr>
                <a:schemeClr val="dk1"/>
              </a:buClr>
              <a:buSzPts val="2000"/>
              <a:buFont typeface="Noto Sans Symbols"/>
              <a:buChar char="❖"/>
            </a:pPr>
            <a:r>
              <a:rPr lang="en-US" b="1">
                <a:solidFill>
                  <a:schemeClr val="dk1"/>
                </a:solidFill>
              </a:rPr>
              <a:t>Digital transformation and energy optimization: </a:t>
            </a:r>
            <a:r>
              <a:rPr lang="en-US">
                <a:solidFill>
                  <a:schemeClr val="dk1"/>
                </a:solidFill>
              </a:rPr>
              <a:t>Applying digital technology to monitor and optimize energy usage in production.</a:t>
            </a:r>
            <a:endParaRPr>
              <a:solidFill>
                <a:schemeClr val="dk1"/>
              </a:solidFill>
            </a:endParaRPr>
          </a:p>
          <a:p>
            <a:pPr marL="380990" lvl="0" indent="-380990" algn="l" rtl="0">
              <a:lnSpc>
                <a:spcPct val="100000"/>
              </a:lnSpc>
              <a:spcBef>
                <a:spcPts val="1600"/>
              </a:spcBef>
              <a:spcAft>
                <a:spcPts val="800"/>
              </a:spcAft>
              <a:buClr>
                <a:schemeClr val="dk1"/>
              </a:buClr>
              <a:buSzPts val="2000"/>
              <a:buFont typeface="Noto Sans Symbols"/>
              <a:buChar char="❖"/>
            </a:pPr>
            <a:r>
              <a:rPr lang="en-US">
                <a:solidFill>
                  <a:schemeClr val="dk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535D2-4996-D1DC-67BB-2699E901E8A1}"/>
              </a:ext>
            </a:extLst>
          </p:cNvPr>
          <p:cNvSpPr>
            <a:spLocks noGrp="1"/>
          </p:cNvSpPr>
          <p:nvPr>
            <p:ph type="title"/>
          </p:nvPr>
        </p:nvSpPr>
        <p:spPr/>
        <p:txBody>
          <a:bodyPr>
            <a:normAutofit fontScale="90000"/>
          </a:bodyPr>
          <a:lstStyle/>
          <a:p>
            <a:r>
              <a:rPr lang="en-VN" dirty="0"/>
              <a:t>Discuss</a:t>
            </a:r>
          </a:p>
        </p:txBody>
      </p:sp>
      <p:sp>
        <p:nvSpPr>
          <p:cNvPr id="3" name="Text Placeholder 2">
            <a:extLst>
              <a:ext uri="{FF2B5EF4-FFF2-40B4-BE49-F238E27FC236}">
                <a16:creationId xmlns:a16="http://schemas.microsoft.com/office/drawing/2014/main" id="{10FA2E47-D7D8-4517-F90B-60B551F71900}"/>
              </a:ext>
            </a:extLst>
          </p:cNvPr>
          <p:cNvSpPr>
            <a:spLocks noGrp="1"/>
          </p:cNvSpPr>
          <p:nvPr>
            <p:ph type="body" idx="1"/>
          </p:nvPr>
        </p:nvSpPr>
        <p:spPr/>
        <p:txBody>
          <a:bodyPr/>
          <a:lstStyle/>
          <a:p>
            <a:r>
              <a:rPr lang="en-US" b="1" dirty="0">
                <a:solidFill>
                  <a:srgbClr val="FF0000"/>
                </a:solidFill>
              </a:rPr>
              <a:t>Could you please share with us any new trends or technologies you are aware of that you believe could be applicable in your company?</a:t>
            </a:r>
            <a:endParaRPr lang="en-VN" dirty="0"/>
          </a:p>
        </p:txBody>
      </p:sp>
      <p:pic>
        <p:nvPicPr>
          <p:cNvPr id="4" name="Picture 3" descr="DP Psychology: Discussing discuss">
            <a:extLst>
              <a:ext uri="{FF2B5EF4-FFF2-40B4-BE49-F238E27FC236}">
                <a16:creationId xmlns:a16="http://schemas.microsoft.com/office/drawing/2014/main" id="{E14269EF-059A-76C9-5966-82C94F6732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4969" y="2918039"/>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0886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pic>
        <p:nvPicPr>
          <p:cNvPr id="568" name="Google Shape;568;p18" descr="Xu Hướng Phát Triển Của Ngành Công Nghiệp Dệt May - Da Giày Tại Việt Nam -  Delco Construction"/>
          <p:cNvPicPr preferRelativeResize="0"/>
          <p:nvPr/>
        </p:nvPicPr>
        <p:blipFill rotWithShape="1">
          <a:blip r:embed="rId3">
            <a:alphaModFix/>
          </a:blip>
          <a:srcRect/>
          <a:stretch/>
        </p:blipFill>
        <p:spPr>
          <a:xfrm>
            <a:off x="-723328" y="0"/>
            <a:ext cx="13054224" cy="6858000"/>
          </a:xfrm>
          <a:prstGeom prst="rect">
            <a:avLst/>
          </a:prstGeom>
          <a:noFill/>
          <a:ln>
            <a:noFill/>
          </a:ln>
        </p:spPr>
      </p:pic>
      <p:sp>
        <p:nvSpPr>
          <p:cNvPr id="569" name="Google Shape;569;p18"/>
          <p:cNvSpPr txBox="1"/>
          <p:nvPr/>
        </p:nvSpPr>
        <p:spPr>
          <a:xfrm>
            <a:off x="400612" y="5453611"/>
            <a:ext cx="8658044" cy="58477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200" b="1" i="0" u="none" strike="noStrike" cap="none" dirty="0">
                <a:solidFill>
                  <a:srgbClr val="327176"/>
                </a:solidFill>
                <a:latin typeface="Arial" panose="020B0604020202020204" pitchFamily="34" charset="0"/>
                <a:ea typeface="Tahoma"/>
                <a:cs typeface="Arial" panose="020B0604020202020204" pitchFamily="34" charset="0"/>
                <a:sym typeface="Tahoma"/>
              </a:rPr>
              <a:t>Textile and garment industry</a:t>
            </a:r>
            <a:endParaRPr sz="4267" b="0" i="0" u="none" strike="noStrike" cap="none" dirty="0">
              <a:solidFill>
                <a:srgbClr val="327176"/>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Textile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p19"/>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dirty="0">
                <a:solidFill>
                  <a:srgbClr val="327176"/>
                </a:solidFill>
              </a:rPr>
              <a:t>Energy Intensity in Key Industries in Vietnam</a:t>
            </a:r>
            <a:endParaRPr dirty="0">
              <a:solidFill>
                <a:srgbClr val="327176"/>
              </a:solidFill>
            </a:endParaRPr>
          </a:p>
        </p:txBody>
      </p:sp>
      <p:pic>
        <p:nvPicPr>
          <p:cNvPr id="575" name="Google Shape;575;p19"/>
          <p:cNvPicPr preferRelativeResize="0"/>
          <p:nvPr/>
        </p:nvPicPr>
        <p:blipFill rotWithShape="1">
          <a:blip r:embed="rId3">
            <a:alphaModFix/>
          </a:blip>
          <a:srcRect/>
          <a:stretch/>
        </p:blipFill>
        <p:spPr>
          <a:xfrm>
            <a:off x="1103933" y="1400267"/>
            <a:ext cx="9984133" cy="4695733"/>
          </a:xfrm>
          <a:prstGeom prst="rect">
            <a:avLst/>
          </a:prstGeom>
          <a:noFill/>
          <a:ln>
            <a:noFill/>
          </a:ln>
        </p:spPr>
      </p:pic>
      <p:sp>
        <p:nvSpPr>
          <p:cNvPr id="576" name="Google Shape;576;p19"/>
          <p:cNvSpPr txBox="1"/>
          <p:nvPr/>
        </p:nvSpPr>
        <p:spPr>
          <a:xfrm>
            <a:off x="4050334" y="6160046"/>
            <a:ext cx="753206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1" u="none" strike="noStrike" cap="none" dirty="0">
                <a:solidFill>
                  <a:srgbClr val="000000"/>
                </a:solidFill>
                <a:latin typeface="Arial"/>
                <a:ea typeface="Arial"/>
                <a:cs typeface="Arial"/>
                <a:sym typeface="Arial"/>
              </a:rPr>
              <a:t>Figure: Energy Intensity Improvement in Key Industries during VNEEP Phase 2 Changes of energy intensity in key industries</a:t>
            </a:r>
            <a:endParaRPr sz="1600" b="0" i="1"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20"/>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Overview of Vietnam’s Textile and Garment Industry</a:t>
            </a:r>
            <a:endParaRPr>
              <a:solidFill>
                <a:srgbClr val="327176"/>
              </a:solidFill>
              <a:latin typeface="Arial"/>
              <a:ea typeface="Arial"/>
              <a:cs typeface="Arial"/>
              <a:sym typeface="Arial"/>
            </a:endParaRPr>
          </a:p>
        </p:txBody>
      </p:sp>
      <p:sp>
        <p:nvSpPr>
          <p:cNvPr id="582" name="Google Shape;582;p20"/>
          <p:cNvSpPr txBox="1"/>
          <p:nvPr/>
        </p:nvSpPr>
        <p:spPr>
          <a:xfrm>
            <a:off x="609600" y="1475838"/>
            <a:ext cx="10972800" cy="4404604"/>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1867"/>
              <a:buFont typeface="Arial"/>
              <a:buChar char="•"/>
            </a:pPr>
            <a:r>
              <a:rPr lang="en-US" sz="1867" b="1" i="0" u="none" strike="noStrike" cap="none">
                <a:solidFill>
                  <a:srgbClr val="000000"/>
                </a:solidFill>
                <a:latin typeface="Arial"/>
                <a:ea typeface="Arial"/>
                <a:cs typeface="Arial"/>
                <a:sym typeface="Arial"/>
              </a:rPr>
              <a:t>Position in the Economy</a:t>
            </a:r>
            <a:r>
              <a:rPr lang="en-US" sz="1867" b="0" i="0" u="none" strike="noStrike" cap="none">
                <a:solidFill>
                  <a:srgbClr val="000000"/>
                </a:solidFill>
                <a:latin typeface="Arial"/>
                <a:ea typeface="Arial"/>
                <a:cs typeface="Arial"/>
                <a:sym typeface="Arial"/>
              </a:rPr>
              <a:t>: A key export sector, making significant contributions to GDP.</a:t>
            </a:r>
            <a:endParaRPr/>
          </a:p>
          <a:p>
            <a:pPr marL="342900" marR="0" lvl="0" indent="-342900" algn="l" rtl="0">
              <a:lnSpc>
                <a:spcPct val="100000"/>
              </a:lnSpc>
              <a:spcBef>
                <a:spcPts val="0"/>
              </a:spcBef>
              <a:spcAft>
                <a:spcPts val="0"/>
              </a:spcAft>
              <a:buClr>
                <a:srgbClr val="000000"/>
              </a:buClr>
              <a:buSzPts val="1867"/>
              <a:buFont typeface="Arial"/>
              <a:buChar char="•"/>
            </a:pPr>
            <a:r>
              <a:rPr lang="en-US" sz="1867" b="1" i="0" u="none" strike="noStrike" cap="none">
                <a:solidFill>
                  <a:srgbClr val="000000"/>
                </a:solidFill>
                <a:latin typeface="Arial"/>
                <a:ea typeface="Arial"/>
                <a:cs typeface="Arial"/>
                <a:sym typeface="Arial"/>
              </a:rPr>
              <a:t>Contribution to GDP</a:t>
            </a:r>
            <a:r>
              <a:rPr lang="en-US" sz="1867" b="0" i="0" u="none" strike="noStrike" cap="none">
                <a:solidFill>
                  <a:srgbClr val="000000"/>
                </a:solidFill>
                <a:latin typeface="Arial"/>
                <a:ea typeface="Arial"/>
                <a:cs typeface="Arial"/>
                <a:sym typeface="Arial"/>
              </a:rPr>
              <a:t>: Accounts for approximately 12% of industrial GDP and 5% of the national GDP.</a:t>
            </a:r>
            <a:endParaRPr/>
          </a:p>
          <a:p>
            <a:pPr marL="342900" marR="0" lvl="0" indent="-342900" algn="l" rtl="0">
              <a:lnSpc>
                <a:spcPct val="100000"/>
              </a:lnSpc>
              <a:spcBef>
                <a:spcPts val="0"/>
              </a:spcBef>
              <a:spcAft>
                <a:spcPts val="0"/>
              </a:spcAft>
              <a:buClr>
                <a:srgbClr val="000000"/>
              </a:buClr>
              <a:buSzPts val="1867"/>
              <a:buFont typeface="Arial"/>
              <a:buChar char="•"/>
            </a:pPr>
            <a:r>
              <a:rPr lang="en-US" sz="1867" b="1" i="0" u="none" strike="noStrike" cap="none">
                <a:solidFill>
                  <a:srgbClr val="000000"/>
                </a:solidFill>
                <a:latin typeface="Arial"/>
                <a:ea typeface="Arial"/>
                <a:cs typeface="Arial"/>
                <a:sym typeface="Arial"/>
              </a:rPr>
              <a:t>Total Export Value in 2023</a:t>
            </a:r>
            <a:r>
              <a:rPr lang="en-US" sz="1867" b="0" i="0" u="none" strike="noStrike" cap="none">
                <a:solidFill>
                  <a:srgbClr val="000000"/>
                </a:solidFill>
                <a:latin typeface="Arial"/>
                <a:ea typeface="Arial"/>
                <a:cs typeface="Arial"/>
                <a:sym typeface="Arial"/>
              </a:rPr>
              <a:t>: Estimated to reach 40.3 billion USD, down 9.2% compared to 2022.</a:t>
            </a:r>
            <a:endParaRPr/>
          </a:p>
          <a:p>
            <a:pPr marL="0" marR="0" lvl="0" indent="0" algn="l" rtl="0">
              <a:lnSpc>
                <a:spcPct val="100000"/>
              </a:lnSpc>
              <a:spcBef>
                <a:spcPts val="0"/>
              </a:spcBef>
              <a:spcAft>
                <a:spcPts val="0"/>
              </a:spcAft>
              <a:buNone/>
            </a:pPr>
            <a:endParaRPr sz="1867"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Production Segments:</a:t>
            </a:r>
            <a:endParaRPr/>
          </a:p>
          <a:p>
            <a:pPr marL="342900" marR="0" lvl="0" indent="-342900" algn="l" rtl="0">
              <a:lnSpc>
                <a:spcPct val="100000"/>
              </a:lnSpc>
              <a:spcBef>
                <a:spcPts val="900"/>
              </a:spcBef>
              <a:spcAft>
                <a:spcPts val="0"/>
              </a:spcAft>
              <a:buClr>
                <a:srgbClr val="000000"/>
              </a:buClr>
              <a:buSzPts val="1867"/>
              <a:buFont typeface="Arial"/>
              <a:buChar char="•"/>
            </a:pPr>
            <a:r>
              <a:rPr lang="en-US" sz="1867" b="0" i="0" u="none" strike="noStrike" cap="none">
                <a:solidFill>
                  <a:srgbClr val="000000"/>
                </a:solidFill>
                <a:latin typeface="Arial"/>
                <a:ea typeface="Arial"/>
                <a:cs typeface="Arial"/>
                <a:sym typeface="Arial"/>
              </a:rPr>
              <a:t>Yarn: Production of fiber and yarn.</a:t>
            </a:r>
            <a:endParaRPr/>
          </a:p>
          <a:p>
            <a:pPr marL="342900" marR="0" lvl="0" indent="-342900" algn="l" rtl="0">
              <a:lnSpc>
                <a:spcPct val="100000"/>
              </a:lnSpc>
              <a:spcBef>
                <a:spcPts val="900"/>
              </a:spcBef>
              <a:spcAft>
                <a:spcPts val="0"/>
              </a:spcAft>
              <a:buClr>
                <a:srgbClr val="000000"/>
              </a:buClr>
              <a:buSzPts val="1867"/>
              <a:buFont typeface="Arial"/>
              <a:buChar char="•"/>
            </a:pPr>
            <a:r>
              <a:rPr lang="en-US" sz="1867" b="0" i="0" u="none" strike="noStrike" cap="none">
                <a:solidFill>
                  <a:srgbClr val="000000"/>
                </a:solidFill>
                <a:latin typeface="Arial"/>
                <a:ea typeface="Arial"/>
                <a:cs typeface="Arial"/>
                <a:sym typeface="Arial"/>
              </a:rPr>
              <a:t>Textile Fabric: Weaving and dyeing of fabrics.</a:t>
            </a:r>
            <a:endParaRPr/>
          </a:p>
          <a:p>
            <a:pPr marL="342900" marR="0" lvl="0" indent="-342900" algn="l" rtl="0">
              <a:lnSpc>
                <a:spcPct val="100000"/>
              </a:lnSpc>
              <a:spcBef>
                <a:spcPts val="900"/>
              </a:spcBef>
              <a:spcAft>
                <a:spcPts val="0"/>
              </a:spcAft>
              <a:buClr>
                <a:srgbClr val="000000"/>
              </a:buClr>
              <a:buSzPts val="1867"/>
              <a:buFont typeface="Arial"/>
              <a:buChar char="•"/>
            </a:pPr>
            <a:r>
              <a:rPr lang="en-US" sz="1867" b="0" i="0" u="none" strike="noStrike" cap="none">
                <a:solidFill>
                  <a:srgbClr val="000000"/>
                </a:solidFill>
                <a:latin typeface="Arial"/>
                <a:ea typeface="Arial"/>
                <a:cs typeface="Arial"/>
                <a:sym typeface="Arial"/>
              </a:rPr>
              <a:t>Apparel: Production of clothing and fashion items.</a:t>
            </a:r>
            <a:endParaRPr/>
          </a:p>
          <a:p>
            <a:pPr marL="0" marR="0" lvl="0" indent="0" algn="l" rtl="0">
              <a:lnSpc>
                <a:spcPct val="100000"/>
              </a:lnSpc>
              <a:spcBef>
                <a:spcPts val="0"/>
              </a:spcBef>
              <a:spcAft>
                <a:spcPts val="0"/>
              </a:spcAft>
              <a:buNone/>
            </a:pPr>
            <a:endParaRPr sz="1867"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Market</a:t>
            </a:r>
            <a:r>
              <a:rPr lang="en-US" sz="1867" b="0" i="0" u="none" strike="noStrike" cap="none">
                <a:solidFill>
                  <a:srgbClr val="000000"/>
                </a:solidFill>
                <a:latin typeface="Arial"/>
                <a:ea typeface="Arial"/>
                <a:cs typeface="Arial"/>
                <a:sym typeface="Arial"/>
              </a:rPr>
              <a:t>:</a:t>
            </a:r>
            <a:endParaRPr/>
          </a:p>
          <a:p>
            <a:pPr marL="342900" marR="0" lvl="0" indent="-342900" algn="l" rtl="0">
              <a:lnSpc>
                <a:spcPct val="100000"/>
              </a:lnSpc>
              <a:spcBef>
                <a:spcPts val="900"/>
              </a:spcBef>
              <a:spcAft>
                <a:spcPts val="0"/>
              </a:spcAft>
              <a:buClr>
                <a:srgbClr val="000000"/>
              </a:buClr>
              <a:buSzPts val="1867"/>
              <a:buFont typeface="Arial"/>
              <a:buChar char="•"/>
            </a:pPr>
            <a:r>
              <a:rPr lang="en-US" sz="1867" b="0" i="0" u="none" strike="noStrike" cap="none">
                <a:solidFill>
                  <a:srgbClr val="000000"/>
                </a:solidFill>
                <a:latin typeface="Arial"/>
                <a:ea typeface="Arial"/>
                <a:cs typeface="Arial"/>
                <a:sym typeface="Arial"/>
              </a:rPr>
              <a:t>Export: Accounts for about 80% of total output.</a:t>
            </a:r>
            <a:endParaRPr/>
          </a:p>
          <a:p>
            <a:pPr marL="342900" marR="0" lvl="0" indent="-342900" algn="l" rtl="0">
              <a:lnSpc>
                <a:spcPct val="100000"/>
              </a:lnSpc>
              <a:spcBef>
                <a:spcPts val="900"/>
              </a:spcBef>
              <a:spcAft>
                <a:spcPts val="0"/>
              </a:spcAft>
              <a:buClr>
                <a:srgbClr val="000000"/>
              </a:buClr>
              <a:buSzPts val="1867"/>
              <a:buFont typeface="Arial"/>
              <a:buChar char="•"/>
            </a:pPr>
            <a:r>
              <a:rPr lang="en-US" sz="1867" b="0" i="0" u="none" strike="noStrike" cap="none">
                <a:solidFill>
                  <a:srgbClr val="000000"/>
                </a:solidFill>
                <a:latin typeface="Arial"/>
                <a:ea typeface="Arial"/>
                <a:cs typeface="Arial"/>
                <a:sym typeface="Arial"/>
              </a:rPr>
              <a:t>Domestic: Accounts for about 20% of total output.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2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b="1">
                <a:solidFill>
                  <a:srgbClr val="327176"/>
                </a:solidFill>
                <a:latin typeface="Arial"/>
                <a:ea typeface="Arial"/>
                <a:cs typeface="Arial"/>
                <a:sym typeface="Arial"/>
              </a:rPr>
              <a:t>Key Export Markets</a:t>
            </a:r>
            <a:endParaRPr>
              <a:solidFill>
                <a:srgbClr val="327176"/>
              </a:solidFill>
              <a:latin typeface="Arial"/>
              <a:ea typeface="Arial"/>
              <a:cs typeface="Arial"/>
              <a:sym typeface="Arial"/>
            </a:endParaRPr>
          </a:p>
        </p:txBody>
      </p:sp>
      <p:sp>
        <p:nvSpPr>
          <p:cNvPr id="588" name="Google Shape;588;p21"/>
          <p:cNvSpPr txBox="1"/>
          <p:nvPr/>
        </p:nvSpPr>
        <p:spPr>
          <a:xfrm>
            <a:off x="609600" y="1497970"/>
            <a:ext cx="10972800" cy="4305666"/>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rgbClr val="000000"/>
              </a:buClr>
              <a:buSzPts val="2000"/>
              <a:buFont typeface="Arial"/>
              <a:buChar char="•"/>
            </a:pPr>
            <a:r>
              <a:rPr lang="en-US" sz="2000" b="1" i="0" u="none" strike="noStrike" cap="none" dirty="0">
                <a:solidFill>
                  <a:srgbClr val="0E0E0E"/>
                </a:solidFill>
                <a:latin typeface="Arial"/>
                <a:ea typeface="Arial"/>
                <a:cs typeface="Arial"/>
                <a:sym typeface="Arial"/>
              </a:rPr>
              <a:t>United States:</a:t>
            </a:r>
            <a:r>
              <a:rPr lang="en-US" sz="2000" b="0" i="0" u="none" strike="noStrike" cap="none" dirty="0">
                <a:solidFill>
                  <a:srgbClr val="0E0E0E"/>
                </a:solidFill>
                <a:latin typeface="Arial"/>
                <a:ea typeface="Arial"/>
                <a:cs typeface="Arial"/>
                <a:sym typeface="Arial"/>
              </a:rPr>
              <a:t> Accounts for 37.98% of total export value, estimated at 16.71 billion USD, an increase of 12.33% compared to 2023.</a:t>
            </a:r>
            <a:endParaRPr dirty="0"/>
          </a:p>
          <a:p>
            <a:pPr marL="342900" marR="0" lvl="0" indent="-342900" algn="l" rtl="0">
              <a:lnSpc>
                <a:spcPct val="150000"/>
              </a:lnSpc>
              <a:spcBef>
                <a:spcPts val="900"/>
              </a:spcBef>
              <a:spcAft>
                <a:spcPts val="0"/>
              </a:spcAft>
              <a:buClr>
                <a:srgbClr val="000000"/>
              </a:buClr>
              <a:buSzPts val="2000"/>
              <a:buFont typeface="Arial"/>
              <a:buChar char="•"/>
            </a:pPr>
            <a:r>
              <a:rPr lang="en-US" sz="2000" b="1" i="0" u="none" strike="noStrike" cap="none" dirty="0">
                <a:solidFill>
                  <a:srgbClr val="0E0E0E"/>
                </a:solidFill>
                <a:latin typeface="Arial"/>
                <a:ea typeface="Arial"/>
                <a:cs typeface="Arial"/>
                <a:sym typeface="Arial"/>
              </a:rPr>
              <a:t>Japan:</a:t>
            </a:r>
            <a:r>
              <a:rPr lang="en-US" sz="2000" b="0" i="0" u="none" strike="noStrike" cap="none" dirty="0">
                <a:solidFill>
                  <a:srgbClr val="0E0E0E"/>
                </a:solidFill>
                <a:latin typeface="Arial"/>
                <a:ea typeface="Arial"/>
                <a:cs typeface="Arial"/>
                <a:sym typeface="Arial"/>
              </a:rPr>
              <a:t> Accounts for 10.39%, estimated at 4.57 billion USD, an increase of 6.18%.</a:t>
            </a:r>
            <a:endParaRPr dirty="0"/>
          </a:p>
          <a:p>
            <a:pPr marL="342900" marR="0" lvl="0" indent="-342900" algn="l" rtl="0">
              <a:lnSpc>
                <a:spcPct val="150000"/>
              </a:lnSpc>
              <a:spcBef>
                <a:spcPts val="900"/>
              </a:spcBef>
              <a:spcAft>
                <a:spcPts val="0"/>
              </a:spcAft>
              <a:buClr>
                <a:srgbClr val="000000"/>
              </a:buClr>
              <a:buSzPts val="2000"/>
              <a:buFont typeface="Arial"/>
              <a:buChar char="•"/>
            </a:pPr>
            <a:r>
              <a:rPr lang="en-US" sz="2000" b="1" i="0" u="none" strike="noStrike" cap="none" dirty="0">
                <a:solidFill>
                  <a:srgbClr val="0E0E0E"/>
                </a:solidFill>
                <a:latin typeface="Arial"/>
                <a:ea typeface="Arial"/>
                <a:cs typeface="Arial"/>
                <a:sym typeface="Arial"/>
              </a:rPr>
              <a:t>European Union (EU):</a:t>
            </a:r>
            <a:r>
              <a:rPr lang="en-US" sz="2000" b="0" i="0" u="none" strike="noStrike" cap="none" dirty="0">
                <a:solidFill>
                  <a:srgbClr val="0E0E0E"/>
                </a:solidFill>
                <a:latin typeface="Arial"/>
                <a:ea typeface="Arial"/>
                <a:cs typeface="Arial"/>
                <a:sym typeface="Arial"/>
              </a:rPr>
              <a:t> Accounts for 9.77%, estimated at 4.3 billion USD, an increase of 7.66%.</a:t>
            </a:r>
            <a:endParaRPr dirty="0"/>
          </a:p>
          <a:p>
            <a:pPr marL="342900" marR="0" lvl="0" indent="-342900" algn="l" rtl="0">
              <a:lnSpc>
                <a:spcPct val="150000"/>
              </a:lnSpc>
              <a:spcBef>
                <a:spcPts val="900"/>
              </a:spcBef>
              <a:spcAft>
                <a:spcPts val="0"/>
              </a:spcAft>
              <a:buClr>
                <a:srgbClr val="000000"/>
              </a:buClr>
              <a:buSzPts val="2000"/>
              <a:buFont typeface="Arial"/>
              <a:buChar char="•"/>
            </a:pPr>
            <a:r>
              <a:rPr lang="en-US" sz="2000" b="1" i="0" u="none" strike="noStrike" cap="none" dirty="0">
                <a:solidFill>
                  <a:srgbClr val="0E0E0E"/>
                </a:solidFill>
                <a:latin typeface="Arial"/>
                <a:ea typeface="Arial"/>
                <a:cs typeface="Arial"/>
                <a:sym typeface="Arial"/>
              </a:rPr>
              <a:t>South Korea:</a:t>
            </a:r>
            <a:r>
              <a:rPr lang="en-US" sz="2000" b="0" i="0" u="none" strike="noStrike" cap="none" dirty="0">
                <a:solidFill>
                  <a:srgbClr val="0E0E0E"/>
                </a:solidFill>
                <a:latin typeface="Arial"/>
                <a:ea typeface="Arial"/>
                <a:cs typeface="Arial"/>
                <a:sym typeface="Arial"/>
              </a:rPr>
              <a:t> Accounts for 8.93%, estimated at 3.93 billion USD, an increase of 10.36%.</a:t>
            </a:r>
            <a:endParaRPr dirty="0"/>
          </a:p>
          <a:p>
            <a:pPr marL="342900" marR="0" lvl="0" indent="-342900" algn="l" rtl="0">
              <a:lnSpc>
                <a:spcPct val="150000"/>
              </a:lnSpc>
              <a:spcBef>
                <a:spcPts val="900"/>
              </a:spcBef>
              <a:spcAft>
                <a:spcPts val="0"/>
              </a:spcAft>
              <a:buClr>
                <a:srgbClr val="000000"/>
              </a:buClr>
              <a:buSzPts val="2000"/>
              <a:buFont typeface="Arial"/>
              <a:buChar char="•"/>
            </a:pPr>
            <a:r>
              <a:rPr lang="en-US" sz="2000" b="1" i="0" u="none" strike="noStrike" cap="none" dirty="0">
                <a:solidFill>
                  <a:srgbClr val="0E0E0E"/>
                </a:solidFill>
                <a:latin typeface="Arial"/>
                <a:ea typeface="Arial"/>
                <a:cs typeface="Arial"/>
                <a:sym typeface="Arial"/>
              </a:rPr>
              <a:t>China:</a:t>
            </a:r>
            <a:r>
              <a:rPr lang="en-US" sz="2000" b="0" i="0" u="none" strike="noStrike" cap="none" dirty="0">
                <a:solidFill>
                  <a:srgbClr val="0E0E0E"/>
                </a:solidFill>
                <a:latin typeface="Arial"/>
                <a:ea typeface="Arial"/>
                <a:cs typeface="Arial"/>
                <a:sym typeface="Arial"/>
              </a:rPr>
              <a:t> Accounts for 8.3%, estimated at 3.65 billion USD, an increase of 1.76%.</a:t>
            </a:r>
            <a:endParaRPr dirty="0"/>
          </a:p>
          <a:p>
            <a:pPr marL="342900" marR="0" lvl="0" indent="-342900" algn="l" rtl="0">
              <a:lnSpc>
                <a:spcPct val="150000"/>
              </a:lnSpc>
              <a:spcBef>
                <a:spcPts val="900"/>
              </a:spcBef>
              <a:spcAft>
                <a:spcPts val="0"/>
              </a:spcAft>
              <a:buClr>
                <a:srgbClr val="000000"/>
              </a:buClr>
              <a:buSzPts val="2000"/>
              <a:buFont typeface="Arial"/>
              <a:buChar char="•"/>
            </a:pPr>
            <a:r>
              <a:rPr lang="en-US" sz="2000" b="1" i="0" u="none" strike="noStrike" cap="none" dirty="0">
                <a:solidFill>
                  <a:srgbClr val="0E0E0E"/>
                </a:solidFill>
                <a:latin typeface="Arial"/>
                <a:ea typeface="Arial"/>
                <a:cs typeface="Arial"/>
                <a:sym typeface="Arial"/>
              </a:rPr>
              <a:t>ASEAN:</a:t>
            </a:r>
            <a:r>
              <a:rPr lang="en-US" sz="2000" b="0" i="0" u="none" strike="noStrike" cap="none" dirty="0">
                <a:solidFill>
                  <a:srgbClr val="0E0E0E"/>
                </a:solidFill>
                <a:latin typeface="Arial"/>
                <a:ea typeface="Arial"/>
                <a:cs typeface="Arial"/>
                <a:sym typeface="Arial"/>
              </a:rPr>
              <a:t> Accounts for 6.59%, estimated at 2.9 billion USD, an increase of 4.84%.</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22"/>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Factors Affecting Production</a:t>
            </a:r>
            <a:endParaRPr>
              <a:solidFill>
                <a:srgbClr val="327176"/>
              </a:solidFill>
              <a:latin typeface="Arial"/>
              <a:ea typeface="Arial"/>
              <a:cs typeface="Arial"/>
              <a:sym typeface="Arial"/>
            </a:endParaRPr>
          </a:p>
        </p:txBody>
      </p:sp>
      <p:sp>
        <p:nvSpPr>
          <p:cNvPr id="594" name="Google Shape;594;p22"/>
          <p:cNvSpPr txBox="1"/>
          <p:nvPr/>
        </p:nvSpPr>
        <p:spPr>
          <a:xfrm>
            <a:off x="609600" y="1525603"/>
            <a:ext cx="10168128" cy="33239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Positive Factors: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Government Incentives</a:t>
            </a:r>
            <a:r>
              <a:rPr lang="en-US" sz="2000" b="0" i="0" u="none" strike="noStrike" cap="none" dirty="0">
                <a:solidFill>
                  <a:srgbClr val="000000"/>
                </a:solidFill>
                <a:latin typeface="Arial"/>
                <a:ea typeface="Arial"/>
                <a:cs typeface="Arial"/>
                <a:sym typeface="Arial"/>
              </a:rPr>
              <a:t>: Tax and credit support for textile and garment enterprises.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Free Trade Agreements (FTAs): </a:t>
            </a:r>
            <a:r>
              <a:rPr lang="en-US" sz="2000" b="0" i="0" u="none" strike="noStrike" cap="none" dirty="0">
                <a:solidFill>
                  <a:srgbClr val="000000"/>
                </a:solidFill>
                <a:latin typeface="Arial"/>
                <a:ea typeface="Arial"/>
                <a:cs typeface="Arial"/>
                <a:sym typeface="Arial"/>
              </a:rPr>
              <a:t>Agreements like The EU–Vietnam Free Trade Agreement (EVFTA) and Comprehensive and Progressive Agreement for Trans-Pacific Partnership (CPTPP) have expanded export markets.</a:t>
            </a:r>
            <a:br>
              <a:rPr lang="en-US" sz="2000" b="0" i="0" u="none" strike="noStrike" cap="none" dirty="0">
                <a:solidFill>
                  <a:srgbClr val="000000"/>
                </a:solidFill>
                <a:latin typeface="Arial"/>
                <a:ea typeface="Arial"/>
                <a:cs typeface="Arial"/>
                <a:sym typeface="Arial"/>
              </a:rPr>
            </a:b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Challenges: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Global Competition</a:t>
            </a:r>
            <a:r>
              <a:rPr lang="en-US" sz="2000" b="0" i="0" u="none" strike="noStrike" cap="none" dirty="0">
                <a:solidFill>
                  <a:srgbClr val="000000"/>
                </a:solidFill>
                <a:latin typeface="Arial"/>
                <a:ea typeface="Arial"/>
                <a:cs typeface="Arial"/>
                <a:sym typeface="Arial"/>
              </a:rPr>
              <a:t>: Facing strong competition from China, Bangladesh, and India.</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Environmental and Labor Standards</a:t>
            </a:r>
            <a:r>
              <a:rPr lang="en-US" sz="2000" b="0" i="0" u="none" strike="noStrike" cap="none" dirty="0">
                <a:solidFill>
                  <a:srgbClr val="000000"/>
                </a:solidFill>
                <a:latin typeface="Arial"/>
                <a:ea typeface="Arial"/>
                <a:cs typeface="Arial"/>
                <a:sym typeface="Arial"/>
              </a:rPr>
              <a:t>: High requirements from importing markets.</a:t>
            </a: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23"/>
          <p:cNvSpPr txBox="1">
            <a:spLocks noGrp="1"/>
          </p:cNvSpPr>
          <p:nvPr>
            <p:ph type="title"/>
          </p:nvPr>
        </p:nvSpPr>
        <p:spPr>
          <a:xfrm>
            <a:off x="609600" y="571292"/>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Labor Situation in the Textile and Garment Industry</a:t>
            </a:r>
            <a:endParaRPr>
              <a:solidFill>
                <a:srgbClr val="327176"/>
              </a:solidFill>
              <a:latin typeface="Arial"/>
              <a:ea typeface="Arial"/>
              <a:cs typeface="Arial"/>
              <a:sym typeface="Arial"/>
            </a:endParaRPr>
          </a:p>
        </p:txBody>
      </p:sp>
      <p:sp>
        <p:nvSpPr>
          <p:cNvPr id="600" name="Google Shape;600;p23"/>
          <p:cNvSpPr txBox="1"/>
          <p:nvPr/>
        </p:nvSpPr>
        <p:spPr>
          <a:xfrm>
            <a:off x="609600" y="1514020"/>
            <a:ext cx="11604459" cy="403450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Total Workforce: </a:t>
            </a:r>
            <a:r>
              <a:rPr lang="en-US" sz="2000" b="0" i="0" u="none" strike="noStrike" cap="none" dirty="0">
                <a:solidFill>
                  <a:srgbClr val="000000"/>
                </a:solidFill>
                <a:latin typeface="Arial"/>
                <a:ea typeface="Arial"/>
                <a:cs typeface="Arial"/>
                <a:sym typeface="Arial"/>
              </a:rPr>
              <a:t>Approximately 2.5 million workers, accounting for 25% of the industrial labor force.</a:t>
            </a:r>
            <a:endParaRPr dirty="0"/>
          </a:p>
          <a:p>
            <a:pPr marL="0" marR="0" lvl="0" indent="0" algn="l" rtl="0">
              <a:lnSpc>
                <a:spcPct val="100000"/>
              </a:lnSpc>
              <a:spcBef>
                <a:spcPts val="0"/>
              </a:spcBef>
              <a:spcAft>
                <a:spcPts val="0"/>
              </a:spcAft>
              <a:buNone/>
            </a:pP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Labor Characteristics: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Gender: 74,8% are women.</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Average Age: 35 years old.</a:t>
            </a:r>
            <a:br>
              <a:rPr lang="en-US" sz="2000" b="0" i="0" u="none" strike="noStrike" cap="none" dirty="0">
                <a:solidFill>
                  <a:srgbClr val="000000"/>
                </a:solidFill>
                <a:latin typeface="Arial"/>
                <a:ea typeface="Arial"/>
                <a:cs typeface="Arial"/>
                <a:sym typeface="Arial"/>
              </a:rPr>
            </a:b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Challenges: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Shortage of Skilled Workers: A lack of highly skilled labor.</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Working Conditions: Need for improvement in workplace conditions.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Wages: Average wages are lower compared to other industrial sectors.</a:t>
            </a:r>
            <a:endParaRPr dirty="0"/>
          </a:p>
          <a:p>
            <a:pPr marL="0" marR="0" lvl="0" indent="0" algn="l" rtl="0">
              <a:lnSpc>
                <a:spcPct val="100000"/>
              </a:lnSpc>
              <a:spcBef>
                <a:spcPts val="0"/>
              </a:spcBef>
              <a:spcAft>
                <a:spcPts val="0"/>
              </a:spcAft>
              <a:buNone/>
            </a:pPr>
            <a:endParaRPr sz="2000" b="0" i="0" u="none" strike="noStrike" cap="none" dirty="0">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24"/>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Technology in Production</a:t>
            </a:r>
            <a:endParaRPr>
              <a:solidFill>
                <a:srgbClr val="327176"/>
              </a:solidFill>
              <a:latin typeface="Arial"/>
              <a:ea typeface="Arial"/>
              <a:cs typeface="Arial"/>
              <a:sym typeface="Arial"/>
            </a:endParaRPr>
          </a:p>
        </p:txBody>
      </p:sp>
      <p:sp>
        <p:nvSpPr>
          <p:cNvPr id="606" name="Google Shape;606;p24"/>
          <p:cNvSpPr txBox="1"/>
          <p:nvPr/>
        </p:nvSpPr>
        <p:spPr>
          <a:xfrm>
            <a:off x="609600" y="1464038"/>
            <a:ext cx="10887456" cy="36317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Automation and Digitalization Adoption: </a:t>
            </a:r>
            <a:r>
              <a:rPr lang="en-US" sz="2000" b="0" i="0" u="none" strike="noStrike" cap="none" dirty="0">
                <a:solidFill>
                  <a:srgbClr val="000000"/>
                </a:solidFill>
                <a:latin typeface="Arial"/>
                <a:ea typeface="Arial"/>
                <a:cs typeface="Arial"/>
                <a:sym typeface="Arial"/>
              </a:rPr>
              <a:t>30% of enterprises have implemented Industry 4.0 technologies.</a:t>
            </a:r>
            <a:endParaRPr dirty="0"/>
          </a:p>
          <a:p>
            <a:pPr marL="0" marR="0" lvl="0" indent="0" algn="l" rtl="0">
              <a:lnSpc>
                <a:spcPct val="100000"/>
              </a:lnSpc>
              <a:spcBef>
                <a:spcPts val="0"/>
              </a:spcBef>
              <a:spcAft>
                <a:spcPts val="0"/>
              </a:spcAft>
              <a:buNone/>
            </a:pP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Investment in Modern Machinery:</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Increases productivity by 20%.</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Reduces costs by 15%.</a:t>
            </a:r>
            <a:br>
              <a:rPr lang="en-US" sz="2000" b="0" i="0" u="none" strike="noStrike" cap="none" dirty="0">
                <a:solidFill>
                  <a:srgbClr val="000000"/>
                </a:solidFill>
                <a:latin typeface="Arial"/>
                <a:ea typeface="Arial"/>
                <a:cs typeface="Arial"/>
                <a:sym typeface="Arial"/>
              </a:rPr>
            </a:b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New Directions: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Green Production: Emphasis on energy-saving processes.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Recycled Materials: Increased use of sustainable and recycled materials.</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25"/>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Challenges and Opportunities</a:t>
            </a:r>
            <a:endParaRPr>
              <a:solidFill>
                <a:srgbClr val="327176"/>
              </a:solidFill>
              <a:latin typeface="Arial"/>
              <a:ea typeface="Arial"/>
              <a:cs typeface="Arial"/>
              <a:sym typeface="Arial"/>
            </a:endParaRPr>
          </a:p>
        </p:txBody>
      </p:sp>
      <p:sp>
        <p:nvSpPr>
          <p:cNvPr id="612" name="Google Shape;612;p25"/>
          <p:cNvSpPr txBox="1"/>
          <p:nvPr/>
        </p:nvSpPr>
        <p:spPr>
          <a:xfrm>
            <a:off x="609600" y="1459230"/>
            <a:ext cx="10972800" cy="40549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Challenges</a:t>
            </a:r>
            <a:r>
              <a:rPr lang="en-US" sz="2000" b="0" i="0" u="none" strike="noStrike" cap="none" dirty="0">
                <a:solidFill>
                  <a:srgbClr val="000000"/>
                </a:solidFill>
                <a:latin typeface="Arial"/>
                <a:ea typeface="Arial"/>
                <a:cs typeface="Arial"/>
                <a:sym typeface="Arial"/>
              </a:rPr>
              <a:t>:</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Supply chain </a:t>
            </a:r>
            <a:r>
              <a:rPr lang="en-US" sz="2000" b="1" dirty="0"/>
              <a:t>d</a:t>
            </a:r>
            <a:r>
              <a:rPr lang="en-US" sz="2000" b="1" i="0" u="none" strike="noStrike" cap="none" dirty="0">
                <a:solidFill>
                  <a:srgbClr val="000000"/>
                </a:solidFill>
                <a:latin typeface="Arial"/>
                <a:ea typeface="Arial"/>
                <a:cs typeface="Arial"/>
                <a:sym typeface="Arial"/>
              </a:rPr>
              <a:t>isruptions</a:t>
            </a:r>
            <a:r>
              <a:rPr lang="en-US" sz="2000" b="0" i="0" u="none" strike="noStrike" cap="none" dirty="0">
                <a:solidFill>
                  <a:srgbClr val="000000"/>
                </a:solidFill>
                <a:latin typeface="Arial"/>
                <a:ea typeface="Arial"/>
                <a:cs typeface="Arial"/>
                <a:sym typeface="Arial"/>
              </a:rPr>
              <a:t>: Caused by the impact of the COVID-19 pandemic and geopolitical conflicts.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Dependence on imported Materials</a:t>
            </a:r>
            <a:r>
              <a:rPr lang="en-US" sz="2000" b="0" i="0" u="none" strike="noStrike" cap="none" dirty="0">
                <a:solidFill>
                  <a:srgbClr val="000000"/>
                </a:solidFill>
                <a:latin typeface="Arial"/>
                <a:ea typeface="Arial"/>
                <a:cs typeface="Arial"/>
                <a:sym typeface="Arial"/>
              </a:rPr>
              <a:t>: </a:t>
            </a:r>
            <a:r>
              <a:rPr lang="en-US" sz="2000" b="0" i="0" u="none" strike="noStrike" cap="none" dirty="0">
                <a:solidFill>
                  <a:srgbClr val="000000"/>
                </a:solidFill>
                <a:latin typeface="Arial"/>
                <a:ea typeface="Arial"/>
                <a:cs typeface="Arial"/>
                <a:sym typeface="Arial"/>
                <a:hlinkClick r:id="rId3"/>
              </a:rPr>
              <a:t>50%</a:t>
            </a:r>
            <a:r>
              <a:rPr lang="en-US" sz="2000" b="0" i="0" u="none" strike="noStrike" cap="none" dirty="0">
                <a:solidFill>
                  <a:srgbClr val="000000"/>
                </a:solidFill>
                <a:latin typeface="Arial"/>
                <a:ea typeface="Arial"/>
                <a:cs typeface="Arial"/>
                <a:sym typeface="Arial"/>
              </a:rPr>
              <a:t> of textile and garment raw materials are imported.</a:t>
            </a:r>
          </a:p>
          <a:p>
            <a:pPr marL="342900" marR="0" lvl="0" indent="-342900" algn="l" rtl="0">
              <a:lnSpc>
                <a:spcPct val="100000"/>
              </a:lnSpc>
              <a:spcBef>
                <a:spcPts val="900"/>
              </a:spcBef>
              <a:spcAft>
                <a:spcPts val="0"/>
              </a:spcAft>
              <a:buClr>
                <a:srgbClr val="000000"/>
              </a:buClr>
              <a:buSzPts val="2000"/>
              <a:buFont typeface="Arial"/>
              <a:buChar char="•"/>
            </a:pPr>
            <a:endParaRPr sz="20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dirty="0">
                <a:solidFill>
                  <a:srgbClr val="000000"/>
                </a:solidFill>
                <a:latin typeface="Arial"/>
                <a:ea typeface="Arial"/>
                <a:cs typeface="Arial"/>
                <a:sym typeface="Arial"/>
              </a:rPr>
              <a:t>Opportunities: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Free Trade Agreements (FTAs): </a:t>
            </a:r>
            <a:r>
              <a:rPr lang="en-US" sz="2000" b="0" i="0" u="none" strike="noStrike" cap="none" dirty="0">
                <a:solidFill>
                  <a:srgbClr val="000000"/>
                </a:solidFill>
                <a:latin typeface="Arial"/>
                <a:ea typeface="Arial"/>
                <a:cs typeface="Arial"/>
                <a:sym typeface="Arial"/>
              </a:rPr>
              <a:t>Agreements like RCEP and EVFTA open up markets and reduce tariffs.</a:t>
            </a:r>
            <a:endParaRPr dirty="0"/>
          </a:p>
          <a:p>
            <a:pPr marL="342900" marR="0" lvl="0" indent="-342900" algn="l" rtl="0">
              <a:lnSpc>
                <a:spcPct val="100000"/>
              </a:lnSpc>
              <a:spcBef>
                <a:spcPts val="900"/>
              </a:spcBef>
              <a:spcAft>
                <a:spcPts val="0"/>
              </a:spcAft>
              <a:buClr>
                <a:srgbClr val="000000"/>
              </a:buClr>
              <a:buSzPts val="2000"/>
              <a:buFont typeface="Arial"/>
              <a:buChar char="•"/>
            </a:pPr>
            <a:r>
              <a:rPr lang="en-US" sz="2000" b="1" i="0" u="none" strike="noStrike" cap="none" dirty="0">
                <a:solidFill>
                  <a:srgbClr val="000000"/>
                </a:solidFill>
                <a:latin typeface="Arial"/>
                <a:ea typeface="Arial"/>
                <a:cs typeface="Arial"/>
                <a:sym typeface="Arial"/>
              </a:rPr>
              <a:t>Rising Demand from Emerging Markets</a:t>
            </a:r>
            <a:r>
              <a:rPr lang="en-US" sz="2000" b="0" i="0" u="none" strike="noStrike" cap="none" dirty="0">
                <a:solidFill>
                  <a:srgbClr val="000000"/>
                </a:solidFill>
                <a:latin typeface="Arial"/>
                <a:ea typeface="Arial"/>
                <a:cs typeface="Arial"/>
                <a:sym typeface="Arial"/>
              </a:rPr>
              <a:t>: Increased demand from regions such as Africa and the Middle East.</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26"/>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Energy Consumption</a:t>
            </a:r>
            <a:endParaRPr>
              <a:solidFill>
                <a:srgbClr val="327176"/>
              </a:solidFill>
              <a:latin typeface="Arial"/>
              <a:ea typeface="Arial"/>
              <a:cs typeface="Arial"/>
              <a:sym typeface="Arial"/>
            </a:endParaRPr>
          </a:p>
        </p:txBody>
      </p:sp>
      <p:sp>
        <p:nvSpPr>
          <p:cNvPr id="618" name="Google Shape;618;p26"/>
          <p:cNvSpPr/>
          <p:nvPr/>
        </p:nvSpPr>
        <p:spPr>
          <a:xfrm>
            <a:off x="1" y="-430886"/>
            <a:ext cx="246286" cy="861774"/>
          </a:xfrm>
          <a:prstGeom prst="rect">
            <a:avLst/>
          </a:prstGeom>
          <a:noFill/>
          <a:ln>
            <a:noFill/>
          </a:ln>
        </p:spPr>
        <p:txBody>
          <a:bodyPr spcFirstLastPara="1" wrap="square" lIns="121900" tIns="60950" rIns="121900" bIns="60950" anchor="ctr" anchorCtr="0">
            <a:spAutoFit/>
          </a:bodyPr>
          <a:lstStyle/>
          <a:p>
            <a:pPr marL="0" marR="0" lvl="0" indent="0" algn="l" rtl="0">
              <a:lnSpc>
                <a:spcPct val="100000"/>
              </a:lnSpc>
              <a:spcBef>
                <a:spcPts val="0"/>
              </a:spcBef>
              <a:spcAft>
                <a:spcPts val="0"/>
              </a:spcAft>
              <a:buNone/>
            </a:pPr>
            <a:endParaRPr sz="2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2400" b="0" i="0" u="none" strike="noStrike" cap="none">
              <a:solidFill>
                <a:schemeClr val="dk1"/>
              </a:solidFill>
              <a:latin typeface="Arial"/>
              <a:ea typeface="Arial"/>
              <a:cs typeface="Arial"/>
              <a:sym typeface="Arial"/>
            </a:endParaRPr>
          </a:p>
        </p:txBody>
      </p:sp>
      <p:sp>
        <p:nvSpPr>
          <p:cNvPr id="619" name="Google Shape;619;p26"/>
          <p:cNvSpPr txBox="1"/>
          <p:nvPr/>
        </p:nvSpPr>
        <p:spPr>
          <a:xfrm>
            <a:off x="609600" y="1652801"/>
            <a:ext cx="10972800" cy="3844001"/>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rgbClr val="000000"/>
              </a:buClr>
              <a:buSzPts val="2000"/>
              <a:buFont typeface="Noto Sans Symbols"/>
              <a:buChar char="❖"/>
            </a:pPr>
            <a:r>
              <a:rPr lang="en-US" sz="2000" b="1" i="0" u="none" strike="noStrike" cap="none">
                <a:solidFill>
                  <a:srgbClr val="000000"/>
                </a:solidFill>
                <a:latin typeface="Arial"/>
                <a:ea typeface="Arial"/>
                <a:cs typeface="Arial"/>
                <a:sym typeface="Arial"/>
              </a:rPr>
              <a:t>High Energy Consumption</a:t>
            </a:r>
            <a:r>
              <a:rPr lang="en-US" sz="2000" b="0" i="0" u="none" strike="noStrike" cap="none">
                <a:solidFill>
                  <a:srgbClr val="000000"/>
                </a:solidFill>
                <a:latin typeface="Arial"/>
                <a:ea typeface="Arial"/>
                <a:cs typeface="Arial"/>
                <a:sym typeface="Arial"/>
              </a:rPr>
              <a:t>: The textile and garment industry is one of the most energy-intensive industries.</a:t>
            </a:r>
            <a:endParaRPr/>
          </a:p>
          <a:p>
            <a:pPr marL="342900" marR="0" lvl="0" indent="-342900" algn="l" rtl="0">
              <a:lnSpc>
                <a:spcPct val="150000"/>
              </a:lnSpc>
              <a:spcBef>
                <a:spcPts val="900"/>
              </a:spcBef>
              <a:spcAft>
                <a:spcPts val="0"/>
              </a:spcAft>
              <a:buClr>
                <a:srgbClr val="000000"/>
              </a:buClr>
              <a:buSzPts val="2000"/>
              <a:buFont typeface="Noto Sans Symbols"/>
              <a:buChar char="❖"/>
            </a:pPr>
            <a:r>
              <a:rPr lang="en-US" sz="2000" b="1" i="0" u="none" strike="noStrike" cap="none">
                <a:solidFill>
                  <a:srgbClr val="000000"/>
                </a:solidFill>
                <a:latin typeface="Arial"/>
                <a:ea typeface="Arial"/>
                <a:cs typeface="Arial"/>
                <a:sym typeface="Arial"/>
              </a:rPr>
              <a:t>Energy Costs</a:t>
            </a:r>
            <a:r>
              <a:rPr lang="en-US" sz="2000" b="0" i="0" u="none" strike="noStrike" cap="none">
                <a:solidFill>
                  <a:srgbClr val="000000"/>
                </a:solidFill>
                <a:latin typeface="Arial"/>
                <a:ea typeface="Arial"/>
                <a:cs typeface="Arial"/>
                <a:sym typeface="Arial"/>
              </a:rPr>
              <a:t>: Account for 8-10% of total production costs.</a:t>
            </a:r>
            <a:endParaRPr/>
          </a:p>
          <a:p>
            <a:pPr marL="342900" marR="0" lvl="0" indent="-342900" algn="l" rtl="0">
              <a:lnSpc>
                <a:spcPct val="150000"/>
              </a:lnSpc>
              <a:spcBef>
                <a:spcPts val="900"/>
              </a:spcBef>
              <a:spcAft>
                <a:spcPts val="0"/>
              </a:spcAft>
              <a:buClr>
                <a:srgbClr val="000000"/>
              </a:buClr>
              <a:buSzPts val="2000"/>
              <a:buFont typeface="Noto Sans Symbols"/>
              <a:buChar char="❖"/>
            </a:pPr>
            <a:r>
              <a:rPr lang="en-US" sz="2000" b="1" i="0" u="none" strike="noStrike" cap="none">
                <a:solidFill>
                  <a:srgbClr val="000000"/>
                </a:solidFill>
                <a:latin typeface="Arial"/>
                <a:ea typeface="Arial"/>
                <a:cs typeface="Arial"/>
                <a:sym typeface="Arial"/>
              </a:rPr>
              <a:t>Key Production Stages Requiring Energy:</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Yarn Spinning</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Fabric Dyeing and Finishing</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Garment Manufacturing</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27"/>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Main Energy Sources Used</a:t>
            </a:r>
            <a:endParaRPr>
              <a:solidFill>
                <a:srgbClr val="327176"/>
              </a:solidFill>
              <a:latin typeface="Arial"/>
              <a:ea typeface="Arial"/>
              <a:cs typeface="Arial"/>
              <a:sym typeface="Arial"/>
            </a:endParaRPr>
          </a:p>
        </p:txBody>
      </p:sp>
      <p:sp>
        <p:nvSpPr>
          <p:cNvPr id="625" name="Google Shape;625;p27"/>
          <p:cNvSpPr txBox="1"/>
          <p:nvPr/>
        </p:nvSpPr>
        <p:spPr>
          <a:xfrm>
            <a:off x="609600" y="1679219"/>
            <a:ext cx="10716768" cy="280525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a:solidFill>
                  <a:srgbClr val="000000"/>
                </a:solidFill>
                <a:latin typeface="Arial"/>
                <a:ea typeface="Arial"/>
                <a:cs typeface="Arial"/>
                <a:sym typeface="Arial"/>
              </a:rPr>
              <a:t>Main Energy Sources Used in the Textile and Garment Industry</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Electricity: Used to operate machinery and production lines.</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Fossil Fuels: Coal, oil, and natural gas are used for drying and fabric dyeing.</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Steam: Supports thermal processing.</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Renewable Energy Sources (recently implemented): Solar power and biomass energy.</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28"/>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rPr>
              <a:t>Current Energy Consumption Situation</a:t>
            </a:r>
            <a:endParaRPr/>
          </a:p>
        </p:txBody>
      </p:sp>
      <p:sp>
        <p:nvSpPr>
          <p:cNvPr id="631" name="Google Shape;631;p28"/>
          <p:cNvSpPr txBox="1"/>
          <p:nvPr/>
        </p:nvSpPr>
        <p:spPr>
          <a:xfrm>
            <a:off x="609600" y="1670279"/>
            <a:ext cx="10972800" cy="37285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a:solidFill>
                  <a:srgbClr val="000000"/>
                </a:solidFill>
                <a:latin typeface="Arial"/>
                <a:ea typeface="Arial"/>
                <a:cs typeface="Arial"/>
                <a:sym typeface="Arial"/>
              </a:rPr>
              <a:t>Actual Data:</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Average electricity consumption of dyeing and weaving factories: approximately 0.2-0.4 kWh/kg of fabric.</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Use of hot water and steam: 80-100 kg of steam/ton of fabric.</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Energy’s Share in Product Cost:</a:t>
            </a:r>
            <a:endParaRPr/>
          </a:p>
          <a:p>
            <a:pPr marL="342900" marR="0" lvl="0" indent="-342900" algn="l" rtl="0">
              <a:lnSpc>
                <a:spcPct val="150000"/>
              </a:lnSpc>
              <a:spcBef>
                <a:spcPts val="9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Energy can account for 20-25% of operational costs in certain stages such as dyeing and washing.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2"/>
          <p:cNvSpPr txBox="1">
            <a:spLocks noGrp="1"/>
          </p:cNvSpPr>
          <p:nvPr>
            <p:ph type="title"/>
          </p:nvPr>
        </p:nvSpPr>
        <p:spPr>
          <a:xfrm>
            <a:off x="658313" y="527404"/>
            <a:ext cx="10875371" cy="640557"/>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SzPts val="2800"/>
              <a:buNone/>
            </a:pPr>
            <a:r>
              <a:rPr lang="en-US" sz="2800">
                <a:solidFill>
                  <a:srgbClr val="327176"/>
                </a:solidFill>
              </a:rPr>
              <a:t>Global industrial energy usage</a:t>
            </a:r>
            <a:endParaRPr>
              <a:solidFill>
                <a:srgbClr val="327176"/>
              </a:solidFill>
            </a:endParaRPr>
          </a:p>
        </p:txBody>
      </p:sp>
      <p:sp>
        <p:nvSpPr>
          <p:cNvPr id="411" name="Google Shape;411;p2"/>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fld id="{00000000-1234-1234-1234-123412341234}" type="slidenum">
              <a:rPr lang="en-US"/>
              <a:t>3</a:t>
            </a:fld>
            <a:endParaRPr/>
          </a:p>
        </p:txBody>
      </p:sp>
      <p:sp>
        <p:nvSpPr>
          <p:cNvPr id="412" name="Google Shape;412;p2"/>
          <p:cNvSpPr txBox="1"/>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p>
            <a:pPr marL="607997" marR="0" lvl="0" indent="0" algn="l" rtl="0">
              <a:lnSpc>
                <a:spcPct val="115000"/>
              </a:lnSpc>
              <a:spcBef>
                <a:spcPts val="990"/>
              </a:spcBef>
              <a:spcAft>
                <a:spcPts val="0"/>
              </a:spcAft>
              <a:buClr>
                <a:srgbClr val="008000"/>
              </a:buClr>
              <a:buSzPts val="1800"/>
              <a:buFont typeface="Arial"/>
              <a:buNone/>
            </a:pPr>
            <a:r>
              <a:rPr lang="en-US" sz="1800" b="0" i="0" u="none" strike="noStrike" cap="none">
                <a:solidFill>
                  <a:schemeClr val="dk2"/>
                </a:solidFill>
                <a:latin typeface="Arial"/>
                <a:ea typeface="Arial"/>
                <a:cs typeface="Arial"/>
                <a:sym typeface="Arial"/>
              </a:rPr>
              <a:t> Total Final Energy Consumption (TFC) by Sector from 1990 to 2020-</a:t>
            </a:r>
            <a:r>
              <a:rPr lang="en-US" sz="1800" b="0" i="0" u="none" strike="noStrike" cap="none">
                <a:solidFill>
                  <a:schemeClr val="dk1"/>
                </a:solidFill>
                <a:latin typeface="Arial"/>
                <a:ea typeface="Arial"/>
                <a:cs typeface="Arial"/>
                <a:sym typeface="Arial"/>
              </a:rPr>
              <a:t>2022</a:t>
            </a:r>
            <a:endParaRPr sz="1800" b="0" i="0" u="none" strike="noStrike" cap="none">
              <a:solidFill>
                <a:schemeClr val="dk1"/>
              </a:solidFill>
              <a:latin typeface="Arial"/>
              <a:ea typeface="Arial"/>
              <a:cs typeface="Arial"/>
              <a:sym typeface="Arial"/>
            </a:endParaRPr>
          </a:p>
        </p:txBody>
      </p:sp>
      <p:pic>
        <p:nvPicPr>
          <p:cNvPr id="413" name="Google Shape;413;p2"/>
          <p:cNvPicPr preferRelativeResize="0"/>
          <p:nvPr/>
        </p:nvPicPr>
        <p:blipFill rotWithShape="1">
          <a:blip r:embed="rId3">
            <a:alphaModFix/>
          </a:blip>
          <a:srcRect/>
          <a:stretch/>
        </p:blipFill>
        <p:spPr>
          <a:xfrm>
            <a:off x="1688884" y="1816336"/>
            <a:ext cx="9376906" cy="436135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29"/>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Energy Usage Issues</a:t>
            </a:r>
            <a:endParaRPr>
              <a:solidFill>
                <a:srgbClr val="327176"/>
              </a:solidFill>
              <a:latin typeface="Arial"/>
              <a:ea typeface="Arial"/>
              <a:cs typeface="Arial"/>
              <a:sym typeface="Arial"/>
            </a:endParaRPr>
          </a:p>
        </p:txBody>
      </p:sp>
      <p:sp>
        <p:nvSpPr>
          <p:cNvPr id="637" name="Google Shape;637;p29"/>
          <p:cNvSpPr txBox="1"/>
          <p:nvPr/>
        </p:nvSpPr>
        <p:spPr>
          <a:xfrm>
            <a:off x="694944" y="1932608"/>
            <a:ext cx="10887456" cy="268983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dirty="0">
                <a:solidFill>
                  <a:srgbClr val="000000"/>
                </a:solidFill>
                <a:latin typeface="Arial"/>
                <a:ea typeface="Arial"/>
                <a:cs typeface="Arial"/>
                <a:sym typeface="Arial"/>
              </a:rPr>
              <a:t>• High Energy Costs: </a:t>
            </a:r>
            <a:r>
              <a:rPr lang="en-US" sz="2000" b="0" i="0" u="none" strike="noStrike" cap="none" dirty="0">
                <a:solidFill>
                  <a:srgbClr val="000000"/>
                </a:solidFill>
                <a:latin typeface="Arial"/>
                <a:ea typeface="Arial"/>
                <a:cs typeface="Arial"/>
                <a:sym typeface="Arial"/>
              </a:rPr>
              <a:t>Due to rising electricity and fuel prices.</a:t>
            </a:r>
            <a:endParaRPr dirty="0"/>
          </a:p>
          <a:p>
            <a:pPr marL="0" marR="0" lvl="0" indent="0" algn="l" rtl="0">
              <a:lnSpc>
                <a:spcPct val="150000"/>
              </a:lnSpc>
              <a:spcBef>
                <a:spcPts val="900"/>
              </a:spcBef>
              <a:spcAft>
                <a:spcPts val="0"/>
              </a:spcAft>
              <a:buNone/>
            </a:pPr>
            <a:r>
              <a:rPr lang="en-US" sz="2000" b="1" i="0" u="none" strike="noStrike" cap="none" dirty="0">
                <a:solidFill>
                  <a:srgbClr val="000000"/>
                </a:solidFill>
                <a:latin typeface="Arial"/>
                <a:ea typeface="Arial"/>
                <a:cs typeface="Arial"/>
                <a:sym typeface="Arial"/>
              </a:rPr>
              <a:t>• Low Energy Efficiency: </a:t>
            </a:r>
            <a:r>
              <a:rPr lang="en-US" sz="2000" b="0" i="0" u="none" strike="noStrike" cap="none" dirty="0">
                <a:solidFill>
                  <a:srgbClr val="000000"/>
                </a:solidFill>
                <a:latin typeface="Arial"/>
                <a:ea typeface="Arial"/>
                <a:cs typeface="Arial"/>
                <a:sym typeface="Arial"/>
              </a:rPr>
              <a:t>Many old machines consume large amounts of energy.</a:t>
            </a:r>
            <a:endParaRPr dirty="0"/>
          </a:p>
          <a:p>
            <a:pPr marL="0" marR="0" lvl="0" indent="0" algn="l" rtl="0">
              <a:lnSpc>
                <a:spcPct val="150000"/>
              </a:lnSpc>
              <a:spcBef>
                <a:spcPts val="900"/>
              </a:spcBef>
              <a:spcAft>
                <a:spcPts val="0"/>
              </a:spcAft>
              <a:buNone/>
            </a:pPr>
            <a:r>
              <a:rPr lang="en-US" sz="2000" b="0" i="0" u="none" strike="noStrike" cap="none" dirty="0">
                <a:solidFill>
                  <a:srgbClr val="000000"/>
                </a:solidFill>
                <a:latin typeface="Arial"/>
                <a:ea typeface="Arial"/>
                <a:cs typeface="Arial"/>
                <a:sym typeface="Arial"/>
              </a:rPr>
              <a:t>• </a:t>
            </a:r>
            <a:r>
              <a:rPr lang="en-US" sz="2000" b="1" i="0" u="none" strike="noStrike" cap="none" dirty="0">
                <a:solidFill>
                  <a:srgbClr val="000000"/>
                </a:solidFill>
                <a:latin typeface="Arial"/>
                <a:ea typeface="Arial"/>
                <a:cs typeface="Arial"/>
                <a:sym typeface="Arial"/>
              </a:rPr>
              <a:t>Environmental Impact: </a:t>
            </a:r>
            <a:r>
              <a:rPr lang="en-US" sz="2000" b="0" i="0" u="none" strike="noStrike" cap="none" dirty="0">
                <a:solidFill>
                  <a:srgbClr val="000000"/>
                </a:solidFill>
                <a:latin typeface="Arial"/>
                <a:ea typeface="Arial"/>
                <a:cs typeface="Arial"/>
                <a:sym typeface="Arial"/>
              </a:rPr>
              <a:t>CO₂ emissions and significant resource consumption.</a:t>
            </a:r>
            <a:endParaRPr dirty="0"/>
          </a:p>
          <a:p>
            <a:pPr marL="0" marR="0" lvl="0" indent="0" algn="l" rtl="0">
              <a:lnSpc>
                <a:spcPct val="150000"/>
              </a:lnSpc>
              <a:spcBef>
                <a:spcPts val="900"/>
              </a:spcBef>
              <a:spcAft>
                <a:spcPts val="0"/>
              </a:spcAft>
              <a:buNone/>
            </a:pPr>
            <a:r>
              <a:rPr lang="en-US" sz="2000" b="0" i="0" u="none" strike="noStrike" cap="none" dirty="0">
                <a:solidFill>
                  <a:srgbClr val="000000"/>
                </a:solidFill>
                <a:latin typeface="Arial"/>
                <a:ea typeface="Arial"/>
                <a:cs typeface="Arial"/>
                <a:sym typeface="Arial"/>
              </a:rPr>
              <a:t>• </a:t>
            </a:r>
            <a:r>
              <a:rPr lang="en-US" sz="2000" b="1" i="0" u="none" strike="noStrike" cap="none" dirty="0">
                <a:solidFill>
                  <a:srgbClr val="000000"/>
                </a:solidFill>
                <a:latin typeface="Arial"/>
                <a:ea typeface="Arial"/>
                <a:cs typeface="Arial"/>
                <a:sym typeface="Arial"/>
              </a:rPr>
              <a:t>Underutilization of Renewable Energy</a:t>
            </a:r>
            <a:r>
              <a:rPr lang="en-US" sz="2000" b="0" i="0" u="none" strike="noStrike" cap="none" dirty="0">
                <a:solidFill>
                  <a:srgbClr val="000000"/>
                </a:solidFill>
                <a:latin typeface="Arial"/>
                <a:ea typeface="Arial"/>
                <a:cs typeface="Arial"/>
                <a:sym typeface="Arial"/>
              </a:rPr>
              <a:t>: Renewable energy sources are not optimized for use.</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30"/>
          <p:cNvSpPr txBox="1">
            <a:spLocks noGrp="1"/>
          </p:cNvSpPr>
          <p:nvPr>
            <p:ph type="title"/>
          </p:nvPr>
        </p:nvSpPr>
        <p:spPr>
          <a:xfrm>
            <a:off x="609600" y="354958"/>
            <a:ext cx="10972800" cy="766041"/>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b="1">
                <a:solidFill>
                  <a:srgbClr val="327176"/>
                </a:solidFill>
                <a:latin typeface="Arial"/>
                <a:ea typeface="Arial"/>
                <a:cs typeface="Arial"/>
                <a:sym typeface="Arial"/>
              </a:rPr>
              <a:t>EEMs in Textile industry</a:t>
            </a:r>
            <a:endParaRPr>
              <a:solidFill>
                <a:srgbClr val="327176"/>
              </a:solidFill>
              <a:latin typeface="Arial"/>
              <a:ea typeface="Arial"/>
              <a:cs typeface="Arial"/>
              <a:sym typeface="Arial"/>
            </a:endParaRPr>
          </a:p>
        </p:txBody>
      </p:sp>
      <p:sp>
        <p:nvSpPr>
          <p:cNvPr id="643" name="Google Shape;643;p30"/>
          <p:cNvSpPr txBox="1"/>
          <p:nvPr/>
        </p:nvSpPr>
        <p:spPr>
          <a:xfrm>
            <a:off x="475488" y="1449291"/>
            <a:ext cx="10533888" cy="395941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a:solidFill>
                  <a:srgbClr val="000000"/>
                </a:solidFill>
                <a:latin typeface="Arial"/>
                <a:ea typeface="Arial"/>
                <a:cs typeface="Arial"/>
                <a:sym typeface="Arial"/>
              </a:rPr>
              <a:t>Technology Solutions:</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Improve dyeing machines and dryers to reduce energy consumption.</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Implement heat recovery systems.</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Optimize production processes to reduce energy waste.</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Apply digital solutions: Smart energy monitoring and management systems.</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Replace old machinery with modern technology.</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Use renewable energy (solar power, biomass energy).</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Google Shape;648;p31"/>
          <p:cNvSpPr txBox="1"/>
          <p:nvPr/>
        </p:nvSpPr>
        <p:spPr>
          <a:xfrm>
            <a:off x="609600" y="1466750"/>
            <a:ext cx="104364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Management Solutions:</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Enhance staff training on energy conservation.</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Develop an energy management system (EMS).</a:t>
            </a:r>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Financial Solutions:</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Participate in financial support programs, such as ESCO (Energy Service Company).</a:t>
            </a:r>
            <a:br>
              <a:rPr lang="en-US" sz="2000" b="0" i="0" u="none" strike="noStrike" cap="none">
                <a:solidFill>
                  <a:srgbClr val="000000"/>
                </a:solidFill>
                <a:latin typeface="Arial"/>
                <a:ea typeface="Arial"/>
                <a:cs typeface="Arial"/>
                <a:sym typeface="Arial"/>
              </a:rPr>
            </a:b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EE in Production:</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Use energy-efficient machinery.</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Maximize natural lighting in factories.</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Install automatic sensors to turn off lights and equipment when not in use.</a:t>
            </a:r>
            <a:endParaRPr/>
          </a:p>
        </p:txBody>
      </p:sp>
      <p:sp>
        <p:nvSpPr>
          <p:cNvPr id="649" name="Google Shape;649;p3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b="1">
                <a:solidFill>
                  <a:srgbClr val="327176"/>
                </a:solidFill>
                <a:latin typeface="Arial"/>
                <a:ea typeface="Arial"/>
                <a:cs typeface="Arial"/>
                <a:sym typeface="Arial"/>
              </a:rPr>
              <a:t>EEMs in Textile industry</a:t>
            </a:r>
            <a:endParaRPr>
              <a:solidFill>
                <a:srgbClr val="327176"/>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32"/>
          <p:cNvSpPr txBox="1"/>
          <p:nvPr/>
        </p:nvSpPr>
        <p:spPr>
          <a:xfrm>
            <a:off x="463296" y="1458958"/>
            <a:ext cx="10972800" cy="45781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dirty="0">
                <a:solidFill>
                  <a:srgbClr val="000000"/>
                </a:solidFill>
                <a:latin typeface="Arial"/>
                <a:ea typeface="Arial"/>
                <a:cs typeface="Arial"/>
                <a:sym typeface="Arial"/>
              </a:rPr>
              <a:t>Efficient Raw Material Usage:</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Assess supply chains to minimize material waste.</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Apply optimal fabric cutting techniques to reduce waste.</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Reuse leftover fabric and accessories.</a:t>
            </a:r>
            <a:endParaRPr sz="1600" dirty="0"/>
          </a:p>
          <a:p>
            <a:pPr marL="0" marR="0" lvl="0" indent="0" algn="l" rtl="0">
              <a:lnSpc>
                <a:spcPct val="100000"/>
              </a:lnSpc>
              <a:spcBef>
                <a:spcPts val="0"/>
              </a:spcBef>
              <a:spcAft>
                <a:spcPts val="0"/>
              </a:spcAft>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1" i="0" u="none" strike="noStrike" cap="none" dirty="0">
                <a:solidFill>
                  <a:srgbClr val="000000"/>
                </a:solidFill>
                <a:latin typeface="Arial"/>
                <a:ea typeface="Arial"/>
                <a:cs typeface="Arial"/>
                <a:sym typeface="Arial"/>
              </a:rPr>
              <a:t>Digital Technology Applications:</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Smart inventory management to reduce storage costs.</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Optimize production through automation systems.</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Analyze data to forecast demand and production output accurately.</a:t>
            </a:r>
            <a:endParaRPr sz="1600" dirty="0"/>
          </a:p>
          <a:p>
            <a:pPr marL="0" marR="0" lvl="0" indent="0" algn="l" rtl="0">
              <a:lnSpc>
                <a:spcPct val="100000"/>
              </a:lnSpc>
              <a:spcBef>
                <a:spcPts val="0"/>
              </a:spcBef>
              <a:spcAft>
                <a:spcPts val="0"/>
              </a:spcAft>
              <a:buNone/>
            </a:pPr>
            <a:endParaRPr sz="16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1" i="0" u="none" strike="noStrike" cap="none" dirty="0">
                <a:solidFill>
                  <a:srgbClr val="000000"/>
                </a:solidFill>
                <a:latin typeface="Arial"/>
                <a:ea typeface="Arial"/>
                <a:cs typeface="Arial"/>
                <a:sym typeface="Arial"/>
              </a:rPr>
              <a:t>Workforce Training and Skill Enhancement:</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Organize skill training programs for workers.</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Raise awareness of resource conservation and efficient usage.</a:t>
            </a:r>
            <a:endParaRPr sz="1600" dirty="0"/>
          </a:p>
          <a:p>
            <a:pPr marL="0" marR="0" lvl="0" indent="0" algn="l" rtl="0">
              <a:lnSpc>
                <a:spcPct val="100000"/>
              </a:lnSpc>
              <a:spcBef>
                <a:spcPts val="900"/>
              </a:spcBef>
              <a:spcAft>
                <a:spcPts val="0"/>
              </a:spcAft>
              <a:buNone/>
            </a:pPr>
            <a:r>
              <a:rPr lang="en-US" sz="1600" b="0" i="0" u="none" strike="noStrike" cap="none" dirty="0">
                <a:solidFill>
                  <a:srgbClr val="000000"/>
                </a:solidFill>
                <a:latin typeface="Arial"/>
                <a:ea typeface="Arial"/>
                <a:cs typeface="Arial"/>
                <a:sym typeface="Arial"/>
              </a:rPr>
              <a:t>• Encourage improvement ideas from the workforce.</a:t>
            </a:r>
            <a:endParaRPr sz="1600" dirty="0"/>
          </a:p>
        </p:txBody>
      </p:sp>
      <p:sp>
        <p:nvSpPr>
          <p:cNvPr id="655" name="Google Shape;655;p32"/>
          <p:cNvSpPr txBox="1">
            <a:spLocks noGrp="1"/>
          </p:cNvSpPr>
          <p:nvPr>
            <p:ph type="title"/>
          </p:nvPr>
        </p:nvSpPr>
        <p:spPr>
          <a:xfrm>
            <a:off x="609600" y="549275"/>
            <a:ext cx="10972800" cy="4953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b="1">
                <a:solidFill>
                  <a:srgbClr val="327176"/>
                </a:solidFill>
                <a:latin typeface="Arial"/>
                <a:ea typeface="Arial"/>
                <a:cs typeface="Arial"/>
                <a:sym typeface="Arial"/>
              </a:rPr>
              <a:t>EEMs in Textile industry</a:t>
            </a:r>
            <a:endParaRPr>
              <a:solidFill>
                <a:srgbClr val="327176"/>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33"/>
          <p:cNvSpPr txBox="1"/>
          <p:nvPr/>
        </p:nvSpPr>
        <p:spPr>
          <a:xfrm>
            <a:off x="609600" y="1439994"/>
            <a:ext cx="10826496" cy="397801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Water Conservation in Dyeing and Washing Processes:</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Apply water-saving or waterless dyeing technologies.</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Reuse wastewater after treatment.</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Strictly control water usage in each stage.</a:t>
            </a:r>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Emission Reduction and Cost Savings:</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Use eco-friendly materials.</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Treat air and wastewater using advanced technology.</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Integrate green processes to reduce costs and enhance efficiency.</a:t>
            </a:r>
            <a:endParaRPr/>
          </a:p>
          <a:p>
            <a:pPr marL="0" marR="0" lvl="0" indent="0" algn="l" rtl="0">
              <a:lnSpc>
                <a:spcPct val="100000"/>
              </a:lnSpc>
              <a:spcBef>
                <a:spcPts val="900"/>
              </a:spcBef>
              <a:spcAft>
                <a:spcPts val="0"/>
              </a:spcAft>
              <a:buNone/>
            </a:pPr>
            <a:r>
              <a:rPr lang="en-US" sz="2000" b="0" i="0" u="none" strike="noStrike" cap="none">
                <a:solidFill>
                  <a:srgbClr val="000000"/>
                </a:solidFill>
                <a:latin typeface="Arial"/>
                <a:ea typeface="Arial"/>
                <a:cs typeface="Arial"/>
                <a:sym typeface="Arial"/>
              </a:rPr>
              <a:t>• Eliminate waste across all production stages.</a:t>
            </a:r>
            <a:endParaRPr/>
          </a:p>
        </p:txBody>
      </p:sp>
      <p:sp>
        <p:nvSpPr>
          <p:cNvPr id="661" name="Google Shape;661;p33"/>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b="1">
                <a:solidFill>
                  <a:srgbClr val="327176"/>
                </a:solidFill>
                <a:latin typeface="Arial"/>
                <a:ea typeface="Arial"/>
                <a:cs typeface="Arial"/>
                <a:sym typeface="Arial"/>
              </a:rPr>
              <a:t>EEMs in Textile industry</a:t>
            </a:r>
            <a:endParaRPr>
              <a:solidFill>
                <a:srgbClr val="327176"/>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34"/>
          <p:cNvSpPr txBox="1">
            <a:spLocks noGrp="1"/>
          </p:cNvSpPr>
          <p:nvPr>
            <p:ph type="title"/>
          </p:nvPr>
        </p:nvSpPr>
        <p:spPr>
          <a:xfrm>
            <a:off x="609600" y="416689"/>
            <a:ext cx="10972800" cy="627145"/>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Examples of Energy Efficiency in Textile Factories in Vietnam</a:t>
            </a:r>
            <a:endParaRPr/>
          </a:p>
        </p:txBody>
      </p:sp>
      <p:sp>
        <p:nvSpPr>
          <p:cNvPr id="667" name="Google Shape;667;p34"/>
          <p:cNvSpPr txBox="1"/>
          <p:nvPr/>
        </p:nvSpPr>
        <p:spPr>
          <a:xfrm>
            <a:off x="609600" y="1529870"/>
            <a:ext cx="10826496" cy="442108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a:solidFill>
                  <a:srgbClr val="000000"/>
                </a:solidFill>
                <a:latin typeface="Arial"/>
                <a:ea typeface="Arial"/>
                <a:cs typeface="Arial"/>
                <a:sym typeface="Arial"/>
              </a:rPr>
              <a:t>1. A garment factory in Ho Chi Minh City has installed a solar panel system on its factory roof.</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Details</a:t>
            </a:r>
            <a:r>
              <a:rPr lang="en-US" sz="2000" b="0" i="0" u="none" strike="noStrike" cap="none">
                <a:solidFill>
                  <a:srgbClr val="000000"/>
                </a:solidFill>
                <a:latin typeface="Arial"/>
                <a:ea typeface="Arial"/>
                <a:cs typeface="Arial"/>
                <a:sym typeface="Arial"/>
              </a:rPr>
              <a:t>:</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Installed capacity: 500 kWp (kilowatt peak).</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Generates over 2,000 kWh per day, meeting 40% of the factory’s electricity demand.</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Benefits</a:t>
            </a:r>
            <a:r>
              <a:rPr lang="en-US" sz="2000" b="0" i="0" u="none" strike="noStrike" cap="none">
                <a:solidFill>
                  <a:srgbClr val="000000"/>
                </a:solidFill>
                <a:latin typeface="Arial"/>
                <a:ea typeface="Arial"/>
                <a:cs typeface="Arial"/>
                <a:sym typeface="Arial"/>
              </a:rPr>
              <a:t>:</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Saves 1.2 billion VND in electricity costs annually.</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Significantly reduces CO2 emissions, contributing to sustainable development.</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35"/>
          <p:cNvSpPr txBox="1">
            <a:spLocks noGrp="1"/>
          </p:cNvSpPr>
          <p:nvPr>
            <p:ph type="title"/>
          </p:nvPr>
        </p:nvSpPr>
        <p:spPr>
          <a:xfrm>
            <a:off x="609600" y="445354"/>
            <a:ext cx="10972800" cy="709913"/>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Examples of Energy Efficiency in Textile Factories in Vietnam</a:t>
            </a:r>
            <a:endParaRPr/>
          </a:p>
        </p:txBody>
      </p:sp>
      <p:sp>
        <p:nvSpPr>
          <p:cNvPr id="673" name="Google Shape;673;p35"/>
          <p:cNvSpPr txBox="1"/>
          <p:nvPr/>
        </p:nvSpPr>
        <p:spPr>
          <a:xfrm>
            <a:off x="609600" y="1456718"/>
            <a:ext cx="10838688" cy="442108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a:solidFill>
                  <a:srgbClr val="000000"/>
                </a:solidFill>
                <a:latin typeface="Arial"/>
                <a:ea typeface="Arial"/>
                <a:cs typeface="Arial"/>
                <a:sym typeface="Arial"/>
              </a:rPr>
              <a:t>2. A textile company in Bac Ninh replaced its entire old fluorescent lighting system with high-efficiency LED lights.</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Details</a:t>
            </a:r>
            <a:r>
              <a:rPr lang="en-US" sz="2000" b="0" i="0" u="none" strike="noStrike" cap="none">
                <a:solidFill>
                  <a:srgbClr val="000000"/>
                </a:solidFill>
                <a:latin typeface="Arial"/>
                <a:ea typeface="Arial"/>
                <a:cs typeface="Arial"/>
                <a:sym typeface="Arial"/>
              </a:rPr>
              <a:t>:</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Replaced 1,000 LED bulbs throughout the factory.</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Installed motion sensors in low-usage areas like warehouses and hallways.</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Benefits</a:t>
            </a:r>
            <a:r>
              <a:rPr lang="en-US" sz="2000" b="0" i="0" u="none" strike="noStrike" cap="none">
                <a:solidFill>
                  <a:srgbClr val="000000"/>
                </a:solidFill>
                <a:latin typeface="Arial"/>
                <a:ea typeface="Arial"/>
                <a:cs typeface="Arial"/>
                <a:sym typeface="Arial"/>
              </a:rPr>
              <a:t>:</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Cuts electricity costs for lighting by 50%.</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Extends the lifespan of the lighting system, reducing maintenance and replacement costs.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36"/>
          <p:cNvSpPr txBox="1">
            <a:spLocks noGrp="1"/>
          </p:cNvSpPr>
          <p:nvPr>
            <p:ph type="title"/>
          </p:nvPr>
        </p:nvSpPr>
        <p:spPr>
          <a:xfrm>
            <a:off x="609600" y="354781"/>
            <a:ext cx="10972800" cy="709563"/>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Examples of Energy Efficiency in Textile Factories in Vietnam</a:t>
            </a:r>
            <a:endParaRPr/>
          </a:p>
        </p:txBody>
      </p:sp>
      <p:sp>
        <p:nvSpPr>
          <p:cNvPr id="679" name="Google Shape;679;p36"/>
          <p:cNvSpPr txBox="1"/>
          <p:nvPr/>
        </p:nvSpPr>
        <p:spPr>
          <a:xfrm>
            <a:off x="609600" y="1529870"/>
            <a:ext cx="10972800" cy="395941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a:solidFill>
                  <a:srgbClr val="000000"/>
                </a:solidFill>
                <a:latin typeface="Arial"/>
                <a:ea typeface="Arial"/>
                <a:cs typeface="Arial"/>
                <a:sym typeface="Arial"/>
              </a:rPr>
              <a:t>3. A dyeing factory in Binh Duong upgraded its boiler system and insulated steam piping.</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Details:</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Replaced the old boiler with a high-efficiency natural gas boiler.</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Insulated the entire steam piping system to reduce heat loss.</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Benefits:</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Reduces fuel consumption by up to 20%.</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Saves more than 500 million VND in fuel costs annually.</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37"/>
          <p:cNvSpPr txBox="1">
            <a:spLocks noGrp="1"/>
          </p:cNvSpPr>
          <p:nvPr>
            <p:ph type="title"/>
          </p:nvPr>
        </p:nvSpPr>
        <p:spPr>
          <a:xfrm>
            <a:off x="609600" y="407220"/>
            <a:ext cx="10972800" cy="81444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Examples of Energy Efficiency in Textile Factories in Vietnam</a:t>
            </a:r>
            <a:endParaRPr/>
          </a:p>
        </p:txBody>
      </p:sp>
      <p:sp>
        <p:nvSpPr>
          <p:cNvPr id="685" name="Google Shape;685;p37"/>
          <p:cNvSpPr txBox="1"/>
          <p:nvPr/>
        </p:nvSpPr>
        <p:spPr>
          <a:xfrm>
            <a:off x="609600" y="1449291"/>
            <a:ext cx="10887456" cy="395941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n-US" sz="2000" b="1" i="0" u="none" strike="noStrike" cap="none">
                <a:solidFill>
                  <a:srgbClr val="000000"/>
                </a:solidFill>
                <a:latin typeface="Arial"/>
                <a:ea typeface="Arial"/>
                <a:cs typeface="Arial"/>
                <a:sym typeface="Arial"/>
              </a:rPr>
              <a:t>4. A textile dyeing business in Binh Duong invested in a wastewater recycling system.</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Results</a:t>
            </a:r>
            <a:r>
              <a:rPr lang="en-US" sz="2000" b="0" i="0" u="none" strike="noStrike" cap="none">
                <a:solidFill>
                  <a:srgbClr val="000000"/>
                </a:solidFill>
                <a:latin typeface="Arial"/>
                <a:ea typeface="Arial"/>
                <a:cs typeface="Arial"/>
                <a:sym typeface="Arial"/>
              </a:rPr>
              <a:t>:</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70% of the used water is recycled for reuse.</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Reduces costs for clean water and wastewater treatment fees.</a:t>
            </a:r>
            <a:endParaRPr/>
          </a:p>
          <a:p>
            <a:pPr marL="0" marR="0" lvl="0" indent="0" algn="l" rtl="0">
              <a:lnSpc>
                <a:spcPct val="150000"/>
              </a:lnSpc>
              <a:spcBef>
                <a:spcPts val="900"/>
              </a:spcBef>
              <a:spcAft>
                <a:spcPts val="0"/>
              </a:spcAft>
              <a:buNone/>
            </a:pPr>
            <a:r>
              <a:rPr lang="en-US" sz="2000" b="1" i="0" u="none" strike="noStrike" cap="none">
                <a:solidFill>
                  <a:srgbClr val="000000"/>
                </a:solidFill>
                <a:latin typeface="Arial"/>
                <a:ea typeface="Arial"/>
                <a:cs typeface="Arial"/>
                <a:sym typeface="Arial"/>
              </a:rPr>
              <a:t>Reality</a:t>
            </a:r>
            <a:r>
              <a:rPr lang="en-US" sz="2000" b="0" i="0" u="none" strike="noStrike" cap="none">
                <a:solidFill>
                  <a:srgbClr val="000000"/>
                </a:solidFill>
                <a:latin typeface="Arial"/>
                <a:ea typeface="Arial"/>
                <a:cs typeface="Arial"/>
                <a:sym typeface="Arial"/>
              </a:rPr>
              <a:t>:</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Combines biological and chemical treatment technologies.</a:t>
            </a:r>
            <a:endParaRPr/>
          </a:p>
          <a:p>
            <a:pPr marL="0" marR="0" lvl="0" indent="0" algn="l" rtl="0">
              <a:lnSpc>
                <a:spcPct val="150000"/>
              </a:lnSpc>
              <a:spcBef>
                <a:spcPts val="900"/>
              </a:spcBef>
              <a:spcAft>
                <a:spcPts val="0"/>
              </a:spcAft>
              <a:buNone/>
            </a:pPr>
            <a:r>
              <a:rPr lang="en-US" sz="2000" b="0" i="0" u="none" strike="noStrike" cap="none">
                <a:solidFill>
                  <a:srgbClr val="000000"/>
                </a:solidFill>
                <a:latin typeface="Arial"/>
                <a:ea typeface="Arial"/>
                <a:cs typeface="Arial"/>
                <a:sym typeface="Arial"/>
              </a:rPr>
              <a:t>• Installs a water flow control system to prevent waste.</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38"/>
          <p:cNvSpPr txBox="1">
            <a:spLocks noGrp="1"/>
          </p:cNvSpPr>
          <p:nvPr>
            <p:ph type="title"/>
          </p:nvPr>
        </p:nvSpPr>
        <p:spPr>
          <a:xfrm>
            <a:off x="609600" y="407220"/>
            <a:ext cx="10972800" cy="81444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Examples of EEM in Textile Factories in the world</a:t>
            </a:r>
            <a:endParaRPr/>
          </a:p>
        </p:txBody>
      </p:sp>
      <p:sp>
        <p:nvSpPr>
          <p:cNvPr id="691" name="Google Shape;691;p38"/>
          <p:cNvSpPr txBox="1"/>
          <p:nvPr/>
        </p:nvSpPr>
        <p:spPr>
          <a:xfrm>
            <a:off x="609600" y="1221660"/>
            <a:ext cx="6733309" cy="29655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Company:</a:t>
            </a:r>
            <a:r>
              <a:rPr lang="en-US" sz="1867" b="0" i="0" u="none" strike="noStrike" cap="none">
                <a:solidFill>
                  <a:srgbClr val="000000"/>
                </a:solidFill>
                <a:latin typeface="Arial"/>
                <a:ea typeface="Arial"/>
                <a:cs typeface="Arial"/>
                <a:sym typeface="Arial"/>
              </a:rPr>
              <a:t> Tamijuddin Textile Mills Limited</a:t>
            </a:r>
            <a:br>
              <a:rPr lang="en-US" sz="1867" b="0" i="0" u="none" strike="noStrike" cap="none">
                <a:solidFill>
                  <a:srgbClr val="000000"/>
                </a:solidFill>
                <a:latin typeface="Arial"/>
                <a:ea typeface="Arial"/>
                <a:cs typeface="Arial"/>
                <a:sym typeface="Arial"/>
              </a:rPr>
            </a:br>
            <a:r>
              <a:rPr lang="en-US" sz="1867" b="1" i="0" u="none" strike="noStrike" cap="none">
                <a:solidFill>
                  <a:srgbClr val="000000"/>
                </a:solidFill>
                <a:latin typeface="Arial"/>
                <a:ea typeface="Arial"/>
                <a:cs typeface="Arial"/>
                <a:sym typeface="Arial"/>
              </a:rPr>
              <a:t>Location:</a:t>
            </a:r>
            <a:r>
              <a:rPr lang="en-US" sz="1867" b="0" i="0" u="none" strike="noStrike" cap="none">
                <a:solidFill>
                  <a:srgbClr val="000000"/>
                </a:solidFill>
                <a:latin typeface="Arial"/>
                <a:ea typeface="Arial"/>
                <a:cs typeface="Arial"/>
                <a:sym typeface="Arial"/>
              </a:rPr>
              <a:t> Gazipur, Bangladesh</a:t>
            </a:r>
            <a:br>
              <a:rPr lang="en-US" sz="1867" b="0" i="0" u="none" strike="noStrike" cap="none">
                <a:solidFill>
                  <a:srgbClr val="000000"/>
                </a:solidFill>
                <a:latin typeface="Arial"/>
                <a:ea typeface="Arial"/>
                <a:cs typeface="Arial"/>
                <a:sym typeface="Arial"/>
              </a:rPr>
            </a:br>
            <a:r>
              <a:rPr lang="en-US" sz="1867" b="1" i="0" u="none" strike="noStrike" cap="none">
                <a:solidFill>
                  <a:srgbClr val="000000"/>
                </a:solidFill>
                <a:latin typeface="Arial"/>
                <a:ea typeface="Arial"/>
                <a:cs typeface="Arial"/>
                <a:sym typeface="Arial"/>
              </a:rPr>
              <a:t>Industry:</a:t>
            </a:r>
            <a:r>
              <a:rPr lang="en-US" sz="1867" b="0" i="0" u="none" strike="noStrike" cap="none">
                <a:solidFill>
                  <a:srgbClr val="000000"/>
                </a:solidFill>
                <a:latin typeface="Arial"/>
                <a:ea typeface="Arial"/>
                <a:cs typeface="Arial"/>
                <a:sym typeface="Arial"/>
              </a:rPr>
              <a:t> Textile Manufacturing</a:t>
            </a:r>
            <a:endParaRPr/>
          </a:p>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Background</a:t>
            </a:r>
            <a:endParaRPr/>
          </a:p>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Tamijuddin Textile Mills Limited sought to enhance energy efficiency and reduce greenhouse gas emissions in its operations. The company recognized that implementing a Combined Heat and Power (CHP) system could optimize energy consumption by simultaneously producing electricity and useful heat from the same energy source. </a:t>
            </a:r>
            <a:endParaRPr/>
          </a:p>
        </p:txBody>
      </p:sp>
      <p:sp>
        <p:nvSpPr>
          <p:cNvPr id="692" name="Google Shape;692;p38"/>
          <p:cNvSpPr txBox="1"/>
          <p:nvPr/>
        </p:nvSpPr>
        <p:spPr>
          <a:xfrm>
            <a:off x="609600" y="4328402"/>
            <a:ext cx="6580909" cy="181626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Installation of Natural Gas-Based Cogeneration Plant:</a:t>
            </a:r>
            <a:endParaRPr sz="1867"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867" b="0" i="0" u="none" strike="noStrike" cap="none">
                <a:solidFill>
                  <a:srgbClr val="000000"/>
                </a:solidFill>
                <a:latin typeface="Arial"/>
                <a:ea typeface="Arial"/>
                <a:cs typeface="Arial"/>
                <a:sym typeface="Arial"/>
              </a:rPr>
              <a:t>The company installed a natural gas-based cogeneration plant using INNIO’s Jenbacher JMS 420 GS NL gas engines, totaling a capacity of 6 MWe. This system efficiently produces electricity while capturing waste heat for additional uses. </a:t>
            </a:r>
            <a:endParaRPr/>
          </a:p>
        </p:txBody>
      </p:sp>
      <p:pic>
        <p:nvPicPr>
          <p:cNvPr id="693" name="Google Shape;693;p38" descr="Tamijuddin Textile Mills Reduce Waste and Increase Energy Efficiency - Case Study"/>
          <p:cNvPicPr preferRelativeResize="0"/>
          <p:nvPr/>
        </p:nvPicPr>
        <p:blipFill rotWithShape="1">
          <a:blip r:embed="rId3">
            <a:alphaModFix/>
          </a:blip>
          <a:srcRect/>
          <a:stretch/>
        </p:blipFill>
        <p:spPr>
          <a:xfrm>
            <a:off x="7446240" y="2417115"/>
            <a:ext cx="4496377" cy="3499272"/>
          </a:xfrm>
          <a:prstGeom prst="rect">
            <a:avLst/>
          </a:prstGeom>
          <a:noFill/>
          <a:ln>
            <a:noFill/>
          </a:ln>
        </p:spPr>
      </p:pic>
      <p:sp>
        <p:nvSpPr>
          <p:cNvPr id="694" name="Google Shape;694;p38"/>
          <p:cNvSpPr txBox="1"/>
          <p:nvPr/>
        </p:nvSpPr>
        <p:spPr>
          <a:xfrm>
            <a:off x="6130058" y="6071925"/>
            <a:ext cx="60960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Source: https://www.energy-xprt.com/articles/tamijuddin-textile-mills-reduce-waste-and-increase-energy-efficiency-case-study-1146411?utm_source=chatgpt.com</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3"/>
          <p:cNvSpPr txBox="1">
            <a:spLocks noGrp="1"/>
          </p:cNvSpPr>
          <p:nvPr>
            <p:ph type="title"/>
          </p:nvPr>
        </p:nvSpPr>
        <p:spPr>
          <a:xfrm>
            <a:off x="833966" y="484660"/>
            <a:ext cx="10524067" cy="65405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Final electricity consumption by sector in Vietnam</a:t>
            </a:r>
            <a:endParaRPr/>
          </a:p>
        </p:txBody>
      </p:sp>
      <p:sp>
        <p:nvSpPr>
          <p:cNvPr id="419" name="Google Shape;419;p3"/>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a:t>
            </a:fld>
            <a:endParaRPr sz="1400" b="0" i="0" u="none" strike="noStrike" cap="none">
              <a:solidFill>
                <a:srgbClr val="000000"/>
              </a:solidFill>
              <a:latin typeface="Arial"/>
              <a:ea typeface="Arial"/>
              <a:cs typeface="Arial"/>
              <a:sym typeface="Arial"/>
            </a:endParaRPr>
          </a:p>
        </p:txBody>
      </p:sp>
      <p:pic>
        <p:nvPicPr>
          <p:cNvPr id="420" name="Google Shape;420;p3"/>
          <p:cNvPicPr preferRelativeResize="0"/>
          <p:nvPr/>
        </p:nvPicPr>
        <p:blipFill rotWithShape="1">
          <a:blip r:embed="rId3">
            <a:alphaModFix/>
          </a:blip>
          <a:srcRect/>
          <a:stretch/>
        </p:blipFill>
        <p:spPr>
          <a:xfrm>
            <a:off x="833967" y="1369447"/>
            <a:ext cx="10524066" cy="4894913"/>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1285A-28E7-2DEC-F5DE-64E79AD70CAB}"/>
              </a:ext>
            </a:extLst>
          </p:cNvPr>
          <p:cNvSpPr>
            <a:spLocks noGrp="1"/>
          </p:cNvSpPr>
          <p:nvPr>
            <p:ph type="title"/>
          </p:nvPr>
        </p:nvSpPr>
        <p:spPr/>
        <p:txBody>
          <a:bodyPr>
            <a:normAutofit fontScale="90000"/>
          </a:bodyPr>
          <a:lstStyle/>
          <a:p>
            <a:r>
              <a:rPr lang="en-VN" dirty="0"/>
              <a:t>Q&amp;A </a:t>
            </a:r>
          </a:p>
        </p:txBody>
      </p:sp>
      <p:sp>
        <p:nvSpPr>
          <p:cNvPr id="3" name="Text Placeholder 2">
            <a:extLst>
              <a:ext uri="{FF2B5EF4-FFF2-40B4-BE49-F238E27FC236}">
                <a16:creationId xmlns:a16="http://schemas.microsoft.com/office/drawing/2014/main" id="{FE662ED5-1ECA-9F88-4800-21EB3F2A85E8}"/>
              </a:ext>
            </a:extLst>
          </p:cNvPr>
          <p:cNvSpPr>
            <a:spLocks noGrp="1"/>
          </p:cNvSpPr>
          <p:nvPr>
            <p:ph type="body" idx="1"/>
          </p:nvPr>
        </p:nvSpPr>
        <p:spPr/>
        <p:txBody>
          <a:bodyPr>
            <a:normAutofit/>
          </a:bodyPr>
          <a:lstStyle/>
          <a:p>
            <a:r>
              <a:rPr lang="en-US" sz="2800" kern="1200" dirty="0">
                <a:effectLst/>
                <a:latin typeface="Arial" panose="020B0604020202020204" pitchFamily="34" charset="0"/>
                <a:ea typeface="Times New Roman" panose="02020603050405020304" pitchFamily="18" charset="0"/>
                <a:cs typeface="Arial" panose="020B0604020202020204" pitchFamily="34" charset="0"/>
              </a:rPr>
              <a:t>How do you think that CHP technology can be applicable and beneficial in Vietnam.</a:t>
            </a:r>
            <a:r>
              <a:rPr lang="en-VN" sz="3200" dirty="0">
                <a:effectLst/>
                <a:latin typeface="Arial" panose="020B0604020202020204" pitchFamily="34" charset="0"/>
                <a:cs typeface="Arial" panose="020B0604020202020204" pitchFamily="34" charset="0"/>
              </a:rPr>
              <a:t> </a:t>
            </a:r>
            <a:endParaRPr lang="en-VN" sz="3200" dirty="0">
              <a:latin typeface="Arial" panose="020B0604020202020204" pitchFamily="34" charset="0"/>
              <a:cs typeface="Arial" panose="020B0604020202020204" pitchFamily="34" charset="0"/>
            </a:endParaRPr>
          </a:p>
        </p:txBody>
      </p:sp>
      <p:pic>
        <p:nvPicPr>
          <p:cNvPr id="4" name="Picture 2" descr="180+ Question And Answer Session Stock Photos, Pictures &amp; Royalty-Free  Images - iStock | Presentation, Welcome">
            <a:extLst>
              <a:ext uri="{FF2B5EF4-FFF2-40B4-BE49-F238E27FC236}">
                <a16:creationId xmlns:a16="http://schemas.microsoft.com/office/drawing/2014/main" id="{E89AE140-E983-A36E-B83A-AAE32F6F98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8395" y="3168203"/>
            <a:ext cx="4555209" cy="3036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8566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grpSp>
        <p:nvGrpSpPr>
          <p:cNvPr id="699" name="Google Shape;699;p39"/>
          <p:cNvGrpSpPr/>
          <p:nvPr/>
        </p:nvGrpSpPr>
        <p:grpSpPr>
          <a:xfrm>
            <a:off x="6102673" y="1155628"/>
            <a:ext cx="5486761" cy="4546744"/>
            <a:chOff x="1079350" y="238125"/>
            <a:chExt cx="5461275" cy="4525625"/>
          </a:xfrm>
        </p:grpSpPr>
        <p:sp>
          <p:nvSpPr>
            <p:cNvPr id="700" name="Google Shape;700;p39"/>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1" name="Google Shape;701;p39"/>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2" name="Google Shape;702;p39"/>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3" name="Google Shape;703;p39"/>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4" name="Google Shape;704;p39"/>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5" name="Google Shape;705;p39"/>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6" name="Google Shape;706;p39"/>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7" name="Google Shape;707;p39"/>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8" name="Google Shape;708;p39"/>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09" name="Google Shape;709;p39"/>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0" name="Google Shape;710;p39"/>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1" name="Google Shape;711;p39"/>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2" name="Google Shape;712;p39"/>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3" name="Google Shape;713;p39"/>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4" name="Google Shape;714;p39"/>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5" name="Google Shape;715;p39"/>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6" name="Google Shape;716;p39"/>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7" name="Google Shape;717;p39"/>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8" name="Google Shape;718;p39"/>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19" name="Google Shape;719;p39"/>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0" name="Google Shape;720;p39"/>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1" name="Google Shape;721;p39"/>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2" name="Google Shape;722;p39"/>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3" name="Google Shape;723;p39"/>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4" name="Google Shape;724;p39"/>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5" name="Google Shape;725;p39"/>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6" name="Google Shape;726;p39"/>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7" name="Google Shape;727;p39"/>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8" name="Google Shape;728;p39"/>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29" name="Google Shape;729;p39"/>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0" name="Google Shape;730;p39"/>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1" name="Google Shape;731;p39"/>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2" name="Google Shape;732;p39"/>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3" name="Google Shape;733;p39"/>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4" name="Google Shape;734;p39"/>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5" name="Google Shape;735;p39"/>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6" name="Google Shape;736;p39"/>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7" name="Google Shape;737;p39"/>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8" name="Google Shape;738;p39"/>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39" name="Google Shape;739;p39"/>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0" name="Google Shape;740;p39"/>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1" name="Google Shape;741;p39"/>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2" name="Google Shape;742;p39"/>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3" name="Google Shape;743;p39"/>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4" name="Google Shape;744;p39"/>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5" name="Google Shape;745;p39"/>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6" name="Google Shape;746;p39"/>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7" name="Google Shape;747;p39"/>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8" name="Google Shape;748;p39"/>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49" name="Google Shape;749;p39"/>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0" name="Google Shape;750;p39"/>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1" name="Google Shape;751;p39"/>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2" name="Google Shape;752;p39"/>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3" name="Google Shape;753;p39"/>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4" name="Google Shape;754;p39"/>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5" name="Google Shape;755;p39"/>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6" name="Google Shape;756;p39"/>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7" name="Google Shape;757;p39"/>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8" name="Google Shape;758;p39"/>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59" name="Google Shape;759;p39"/>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0" name="Google Shape;760;p39"/>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1" name="Google Shape;761;p39"/>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2" name="Google Shape;762;p39"/>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3" name="Google Shape;763;p39"/>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4" name="Google Shape;764;p39"/>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5" name="Google Shape;765;p39"/>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6" name="Google Shape;766;p39"/>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7" name="Google Shape;767;p39"/>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8" name="Google Shape;768;p39"/>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69" name="Google Shape;769;p39"/>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0" name="Google Shape;770;p39"/>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1" name="Google Shape;771;p39"/>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2" name="Google Shape;772;p39"/>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3" name="Google Shape;773;p39"/>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4" name="Google Shape;774;p39"/>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5" name="Google Shape;775;p39"/>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6" name="Google Shape;776;p39"/>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7" name="Google Shape;777;p39"/>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8" name="Google Shape;778;p39"/>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79" name="Google Shape;779;p39"/>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0" name="Google Shape;780;p39"/>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1" name="Google Shape;781;p39"/>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2" name="Google Shape;782;p39"/>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3" name="Google Shape;783;p39"/>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4" name="Google Shape;784;p39"/>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5" name="Google Shape;785;p39"/>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6" name="Google Shape;786;p39"/>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7" name="Google Shape;787;p39"/>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8" name="Google Shape;788;p39"/>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89" name="Google Shape;789;p39"/>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0" name="Google Shape;790;p39"/>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1" name="Google Shape;791;p39"/>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2" name="Google Shape;792;p39"/>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3" name="Google Shape;793;p39"/>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4" name="Google Shape;794;p39"/>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5" name="Google Shape;795;p39"/>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6" name="Google Shape;796;p39"/>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7" name="Google Shape;797;p39"/>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8" name="Google Shape;798;p39"/>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799" name="Google Shape;799;p39"/>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0" name="Google Shape;800;p39"/>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1" name="Google Shape;801;p39"/>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2" name="Google Shape;802;p39"/>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3" name="Google Shape;803;p39"/>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4" name="Google Shape;804;p39"/>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5" name="Google Shape;805;p39"/>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6" name="Google Shape;806;p39"/>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7" name="Google Shape;807;p39"/>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8" name="Google Shape;808;p39"/>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09" name="Google Shape;809;p39"/>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0" name="Google Shape;810;p39"/>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1" name="Google Shape;811;p39"/>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2" name="Google Shape;812;p39"/>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3" name="Google Shape;813;p39"/>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4" name="Google Shape;814;p39"/>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5" name="Google Shape;815;p39"/>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6" name="Google Shape;816;p39"/>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7" name="Google Shape;817;p39"/>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8" name="Google Shape;818;p39"/>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19" name="Google Shape;819;p39"/>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0" name="Google Shape;820;p39"/>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1" name="Google Shape;821;p39"/>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2" name="Google Shape;822;p39"/>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3" name="Google Shape;823;p39"/>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4" name="Google Shape;824;p39"/>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5" name="Google Shape;825;p39"/>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6" name="Google Shape;826;p39"/>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7" name="Google Shape;827;p39"/>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8" name="Google Shape;828;p39"/>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29" name="Google Shape;829;p39"/>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0" name="Google Shape;830;p39"/>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1" name="Google Shape;831;p39"/>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2" name="Google Shape;832;p39"/>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3" name="Google Shape;833;p39"/>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4" name="Google Shape;834;p39"/>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5" name="Google Shape;835;p39"/>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6" name="Google Shape;836;p39"/>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7" name="Google Shape;837;p39"/>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8" name="Google Shape;838;p39"/>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39" name="Google Shape;839;p39"/>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0" name="Google Shape;840;p39"/>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1" name="Google Shape;841;p39"/>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2" name="Google Shape;842;p39"/>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3" name="Google Shape;843;p39"/>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4" name="Google Shape;844;p39"/>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5" name="Google Shape;845;p39"/>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6" name="Google Shape;846;p39"/>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7" name="Google Shape;847;p39"/>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8" name="Google Shape;848;p39"/>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49" name="Google Shape;849;p39"/>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0" name="Google Shape;850;p39"/>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1" name="Google Shape;851;p39"/>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2" name="Google Shape;852;p39"/>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3" name="Google Shape;853;p39"/>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4" name="Google Shape;854;p39"/>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5" name="Google Shape;855;p39"/>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6" name="Google Shape;856;p39"/>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7" name="Google Shape;857;p39"/>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8" name="Google Shape;858;p39"/>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59" name="Google Shape;859;p39"/>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0" name="Google Shape;860;p39"/>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1" name="Google Shape;861;p39"/>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2" name="Google Shape;862;p39"/>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3" name="Google Shape;863;p39"/>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4" name="Google Shape;864;p39"/>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5" name="Google Shape;865;p39"/>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6" name="Google Shape;866;p39"/>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7" name="Google Shape;867;p39"/>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8" name="Google Shape;868;p39"/>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69" name="Google Shape;869;p39"/>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0" name="Google Shape;870;p39"/>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1" name="Google Shape;871;p39"/>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2" name="Google Shape;872;p39"/>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3" name="Google Shape;873;p39"/>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4" name="Google Shape;874;p39"/>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5" name="Google Shape;875;p39"/>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6" name="Google Shape;876;p39"/>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7" name="Google Shape;877;p39"/>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8" name="Google Shape;878;p39"/>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79" name="Google Shape;879;p39"/>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0" name="Google Shape;880;p39"/>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1" name="Google Shape;881;p39"/>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2" name="Google Shape;882;p39"/>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3" name="Google Shape;883;p39"/>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4" name="Google Shape;884;p39"/>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5" name="Google Shape;885;p39"/>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6" name="Google Shape;886;p39"/>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7" name="Google Shape;887;p39"/>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8" name="Google Shape;888;p39"/>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89" name="Google Shape;889;p39"/>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0" name="Google Shape;890;p39"/>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1" name="Google Shape;891;p39"/>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2" name="Google Shape;892;p39"/>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3" name="Google Shape;893;p39"/>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4" name="Google Shape;894;p39"/>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5" name="Google Shape;895;p39"/>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6" name="Google Shape;896;p39"/>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7" name="Google Shape;897;p39"/>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8" name="Google Shape;898;p39"/>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899" name="Google Shape;899;p39"/>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0" name="Google Shape;900;p39"/>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1" name="Google Shape;901;p39"/>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2" name="Google Shape;902;p39"/>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3" name="Google Shape;903;p39"/>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4" name="Google Shape;904;p39"/>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5" name="Google Shape;905;p39"/>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6" name="Google Shape;906;p39"/>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7" name="Google Shape;907;p39"/>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8" name="Google Shape;908;p39"/>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9" name="Google Shape;909;p39"/>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0" name="Google Shape;910;p39"/>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1" name="Google Shape;911;p39"/>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2" name="Google Shape;912;p39"/>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3" name="Google Shape;913;p39"/>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4" name="Google Shape;914;p39"/>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5" name="Google Shape;915;p39"/>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6" name="Google Shape;916;p39"/>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7" name="Google Shape;917;p39"/>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8" name="Google Shape;918;p39"/>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9" name="Google Shape;919;p39"/>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0" name="Google Shape;920;p39"/>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1" name="Google Shape;921;p39"/>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2" name="Google Shape;922;p39"/>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3" name="Google Shape;923;p39"/>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4" name="Google Shape;924;p39"/>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5" name="Google Shape;925;p39"/>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6" name="Google Shape;926;p39"/>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7" name="Google Shape;927;p39"/>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8" name="Google Shape;928;p39"/>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9" name="Google Shape;929;p39"/>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0" name="Google Shape;930;p39"/>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1" name="Google Shape;931;p39"/>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2" name="Google Shape;932;p39"/>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3" name="Google Shape;933;p39"/>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4" name="Google Shape;934;p39"/>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5" name="Google Shape;935;p39"/>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6" name="Google Shape;936;p39"/>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7" name="Google Shape;937;p39"/>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8" name="Google Shape;938;p39"/>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9" name="Google Shape;939;p39"/>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0" name="Google Shape;940;p39"/>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1" name="Google Shape;941;p39"/>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2" name="Google Shape;942;p39"/>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3" name="Google Shape;943;p39"/>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4" name="Google Shape;944;p39"/>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5" name="Google Shape;945;p39"/>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6" name="Google Shape;946;p39"/>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7" name="Google Shape;947;p39"/>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8" name="Google Shape;948;p39"/>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9" name="Google Shape;949;p39"/>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0" name="Google Shape;950;p39"/>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1" name="Google Shape;951;p39"/>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2" name="Google Shape;952;p39"/>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3" name="Google Shape;953;p39"/>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4" name="Google Shape;954;p39"/>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5" name="Google Shape;955;p39"/>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6" name="Google Shape;956;p39"/>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7" name="Google Shape;957;p39"/>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8" name="Google Shape;958;p39"/>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9" name="Google Shape;959;p39"/>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0" name="Google Shape;960;p39"/>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1" name="Google Shape;961;p39"/>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2" name="Google Shape;962;p39"/>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3" name="Google Shape;963;p39"/>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4" name="Google Shape;964;p39"/>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5" name="Google Shape;965;p39"/>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6" name="Google Shape;966;p39"/>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7" name="Google Shape;967;p39"/>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8" name="Google Shape;968;p39"/>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9" name="Google Shape;969;p39"/>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0" name="Google Shape;970;p39"/>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1" name="Google Shape;971;p39"/>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2" name="Google Shape;972;p39"/>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3" name="Google Shape;973;p39"/>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4" name="Google Shape;974;p39"/>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5" name="Google Shape;975;p39"/>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6" name="Google Shape;976;p39"/>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7" name="Google Shape;977;p39"/>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8" name="Google Shape;978;p39"/>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9" name="Google Shape;979;p39"/>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0" name="Google Shape;980;p39"/>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1" name="Google Shape;981;p39"/>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2" name="Google Shape;982;p39"/>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3" name="Google Shape;983;p39"/>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4" name="Google Shape;984;p39"/>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5" name="Google Shape;985;p39"/>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6" name="Google Shape;986;p39"/>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7" name="Google Shape;987;p39"/>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8" name="Google Shape;988;p39"/>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9" name="Google Shape;989;p39"/>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0" name="Google Shape;990;p39"/>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1" name="Google Shape;991;p39"/>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2" name="Google Shape;992;p39"/>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3" name="Google Shape;993;p39"/>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4" name="Google Shape;994;p39"/>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5" name="Google Shape;995;p39"/>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6" name="Google Shape;996;p39"/>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7" name="Google Shape;997;p39"/>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8" name="Google Shape;998;p39"/>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9" name="Google Shape;999;p39"/>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0" name="Google Shape;1000;p39"/>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1" name="Google Shape;1001;p39"/>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2" name="Google Shape;1002;p39"/>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3" name="Google Shape;1003;p39"/>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4" name="Google Shape;1004;p39"/>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5" name="Google Shape;1005;p39"/>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6" name="Google Shape;1006;p39"/>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7" name="Google Shape;1007;p39"/>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8" name="Google Shape;1008;p39"/>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9" name="Google Shape;1009;p39"/>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0" name="Google Shape;1010;p39"/>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1" name="Google Shape;1011;p39"/>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2" name="Google Shape;1012;p39"/>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3" name="Google Shape;1013;p39"/>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4" name="Google Shape;1014;p39"/>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grpSp>
      <p:sp>
        <p:nvSpPr>
          <p:cNvPr id="1015" name="Google Shape;1015;p39"/>
          <p:cNvSpPr txBox="1"/>
          <p:nvPr/>
        </p:nvSpPr>
        <p:spPr>
          <a:xfrm>
            <a:off x="9716098" y="655034"/>
            <a:ext cx="2523741" cy="4308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050" b="0" i="0" u="none" strike="noStrike" cap="none">
                <a:solidFill>
                  <a:srgbClr val="0070C0"/>
                </a:solidFill>
                <a:latin typeface="Arial"/>
                <a:ea typeface="Arial"/>
                <a:cs typeface="Arial"/>
                <a:sym typeface="Arial"/>
              </a:rPr>
              <a:t>Dự án Thúc đẩy tiết kiệm năng lượng trong các ngành công nghiệp Việt Nam</a:t>
            </a:r>
            <a:endParaRPr sz="1050" b="0" i="0" u="none" strike="noStrike" cap="none">
              <a:solidFill>
                <a:srgbClr val="000000"/>
              </a:solidFill>
              <a:latin typeface="Arial"/>
              <a:ea typeface="Arial"/>
              <a:cs typeface="Arial"/>
              <a:sym typeface="Arial"/>
            </a:endParaRPr>
          </a:p>
        </p:txBody>
      </p:sp>
      <p:sp>
        <p:nvSpPr>
          <p:cNvPr id="1016" name="Google Shape;1016;p39"/>
          <p:cNvSpPr txBox="1"/>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chemeClr val="dk1"/>
              </a:buClr>
              <a:buSzPts val="5200"/>
              <a:buFont typeface="Fira Sans Extra Condensed"/>
              <a:buNone/>
            </a:pPr>
            <a:r>
              <a:rPr lang="en-US" sz="4800" b="1" i="0" u="none" strike="noStrike" cap="none">
                <a:solidFill>
                  <a:srgbClr val="327176"/>
                </a:solidFill>
                <a:latin typeface="Arial"/>
                <a:ea typeface="Arial"/>
                <a:cs typeface="Arial"/>
                <a:sym typeface="Arial"/>
              </a:rPr>
              <a:t>THANK YOU</a:t>
            </a:r>
            <a:endParaR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Shape 424"/>
        <p:cNvGrpSpPr/>
        <p:nvPr/>
      </p:nvGrpSpPr>
      <p:grpSpPr>
        <a:xfrm>
          <a:off x="0" y="0"/>
          <a:ext cx="0" cy="0"/>
          <a:chOff x="0" y="0"/>
          <a:chExt cx="0" cy="0"/>
        </a:xfrm>
      </p:grpSpPr>
      <p:sp>
        <p:nvSpPr>
          <p:cNvPr id="425" name="Google Shape;425;p4"/>
          <p:cNvSpPr txBox="1">
            <a:spLocks noGrp="1"/>
          </p:cNvSpPr>
          <p:nvPr>
            <p:ph type="title"/>
          </p:nvPr>
        </p:nvSpPr>
        <p:spPr>
          <a:xfrm>
            <a:off x="698861" y="531793"/>
            <a:ext cx="10524067" cy="654050"/>
          </a:xfrm>
          <a:prstGeom prst="rect">
            <a:avLst/>
          </a:prstGeom>
          <a:noFill/>
          <a:ln>
            <a:noFill/>
          </a:ln>
        </p:spPr>
        <p:txBody>
          <a:bodyPr anchor="ctr" anchorCtr="0" bIns="91425" lIns="91425" rIns="91425" spcFirstLastPara="1" tIns="91425" wrap="square">
            <a:normAutofit/>
          </a:bodyPr>
          <a:lstStyle/>
          <a:p>
            <a:pPr algn="ctr" indent="0" lvl="0" marL="0" rtl="0">
              <a:lnSpc>
                <a:spcPct val="100000"/>
              </a:lnSpc>
              <a:spcBef>
                <a:spcPts val="0"/>
              </a:spcBef>
              <a:spcAft>
                <a:spcPts val="0"/>
              </a:spcAft>
              <a:buSzPts val="2800"/>
              <a:buNone/>
            </a:pPr>
            <a:r>
              <a:rPr lang="en-US">
                <a:solidFill>
                  <a:srgbClr val="327176"/>
                </a:solidFill>
                <a:latin typeface="Arial"/>
                <a:ea typeface="Arial"/>
                <a:cs typeface="Arial"/>
                <a:sym typeface="Arial"/>
              </a:rPr>
              <a:t>Final energy consumption by industry in Vietnam</a:t>
            </a:r>
            <a:endParaRPr>
              <a:solidFill>
                <a:srgbClr val="327176"/>
              </a:solidFill>
            </a:endParaRPr>
          </a:p>
        </p:txBody>
      </p:sp>
      <p:sp>
        <p:nvSpPr>
          <p:cNvPr id="426" name="Google Shape;426;p4"/>
          <p:cNvSpPr txBox="1">
            <a:spLocks noGrp="1"/>
          </p:cNvSpPr>
          <p:nvPr>
            <p:ph idx="12" type="sldNum"/>
          </p:nvPr>
        </p:nvSpPr>
        <p:spPr>
          <a:xfrm>
            <a:off x="0" y="0"/>
            <a:ext cx="0" cy="0"/>
          </a:xfrm>
          <a:prstGeom prst="rect">
            <a:avLst/>
          </a:prstGeom>
          <a:noFill/>
          <a:ln>
            <a:noFill/>
          </a:ln>
        </p:spPr>
        <p:txBody>
          <a:bodyPr anchor="t" anchorCtr="0" bIns="45700" lIns="91425" rIns="91425" spcFirstLastPara="1" tIns="45700" wrap="square">
            <a:noAutofit/>
          </a:bodyPr>
          <a:lstStyle/>
          <a:p>
            <a:pPr algn="l" indent="0" lvl="0" marL="0" marR="0" rtl="0">
              <a:lnSpc>
                <a:spcPct val="100000"/>
              </a:lnSpc>
              <a:spcBef>
                <a:spcPts val="0"/>
              </a:spcBef>
              <a:spcAft>
                <a:spcPts val="0"/>
              </a:spcAft>
              <a:buNone/>
            </a:pPr>
            <a:fld id="{00000000-1234-1234-1234-123412341234}" type="slidenum">
              <a:rPr b="0" cap="none" i="0" lang="en-US" strike="noStrike" sz="1400" u="none">
                <a:solidFill>
                  <a:srgbClr val="000000"/>
                </a:solidFill>
                <a:latin typeface="Arial"/>
                <a:ea typeface="Arial"/>
                <a:cs typeface="Arial"/>
                <a:sym typeface="Arial"/>
              </a:rPr>
              <a:t>5</a:t>
            </a:fld>
            <a:endParaRPr b="0" cap="none" i="0" strike="noStrike" sz="1400" u="none">
              <a:solidFill>
                <a:srgbClr val="000000"/>
              </a:solidFill>
              <a:latin typeface="Arial"/>
              <a:ea typeface="Arial"/>
              <a:cs typeface="Arial"/>
              <a:sym typeface="Arial"/>
            </a:endParaRPr>
          </a:p>
        </p:txBody>
      </p:sp>
      <p:grpSp>
        <p:nvGrpSpPr>
          <p:cNvPr id="427" name="Google Shape;427;p4"/>
          <p:cNvGrpSpPr/>
          <p:nvPr/>
        </p:nvGrpSpPr>
        <p:grpSpPr>
          <a:xfrm>
            <a:off x="1284514" y="1543219"/>
            <a:ext cx="9322382" cy="3953342"/>
            <a:chOff x="1284514" y="1543219"/>
            <a:chExt cx="9322382" cy="3953342"/>
          </a:xfrm>
        </p:grpSpPr>
        <p:pic>
          <p:nvPicPr>
            <p:cNvPr id="428" name="Google Shape;428;p4"/>
            <p:cNvPicPr preferRelativeResize="0"/>
            <p:nvPr/>
          </p:nvPicPr>
          <p:blipFill rotWithShape="1">
            <a:blip r:embed="rId3">
              <a:alphaModFix/>
            </a:blip>
            <a:srcRect b="3"/>
            <a:stretch/>
          </p:blipFill>
          <p:spPr>
            <a:xfrm>
              <a:off x="1585104" y="1543219"/>
              <a:ext cx="9021792" cy="3953342"/>
            </a:xfrm>
            <a:prstGeom prst="rect">
              <a:avLst/>
            </a:prstGeom>
            <a:noFill/>
            <a:ln>
              <a:noFill/>
            </a:ln>
          </p:spPr>
        </p:pic>
        <p:sp>
          <p:nvSpPr>
            <p:cNvPr id="429" name="Google Shape;429;p4"/>
            <p:cNvSpPr txBox="1"/>
            <p:nvPr/>
          </p:nvSpPr>
          <p:spPr>
            <a:xfrm>
              <a:off x="1284514" y="3831071"/>
              <a:ext cx="1050026"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Transportation</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31,7%</a:t>
              </a:r>
              <a:endParaRPr/>
            </a:p>
          </p:txBody>
        </p:sp>
        <p:sp>
          <p:nvSpPr>
            <p:cNvPr id="430" name="Google Shape;430;p4"/>
            <p:cNvSpPr txBox="1"/>
            <p:nvPr/>
          </p:nvSpPr>
          <p:spPr>
            <a:xfrm>
              <a:off x="2345426" y="2306151"/>
              <a:ext cx="767888"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Services</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3,9%</a:t>
              </a:r>
              <a:endParaRPr/>
            </a:p>
          </p:txBody>
        </p:sp>
        <p:sp>
          <p:nvSpPr>
            <p:cNvPr id="431" name="Google Shape;431;p4"/>
            <p:cNvSpPr txBox="1"/>
            <p:nvPr/>
          </p:nvSpPr>
          <p:spPr>
            <a:xfrm>
              <a:off x="3119133" y="2306151"/>
              <a:ext cx="1307998" cy="253916"/>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Household 14,9 %</a:t>
              </a:r>
              <a:endParaRPr/>
            </a:p>
          </p:txBody>
        </p:sp>
        <p:sp>
          <p:nvSpPr>
            <p:cNvPr id="432" name="Google Shape;432;p4"/>
            <p:cNvSpPr txBox="1"/>
            <p:nvPr/>
          </p:nvSpPr>
          <p:spPr>
            <a:xfrm>
              <a:off x="4427131" y="2430568"/>
              <a:ext cx="1026612"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Non- energy </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2%</a:t>
              </a:r>
              <a:endParaRPr/>
            </a:p>
          </p:txBody>
        </p:sp>
        <p:sp>
          <p:nvSpPr>
            <p:cNvPr id="433" name="Google Shape;433;p4"/>
            <p:cNvSpPr txBox="1"/>
            <p:nvPr/>
          </p:nvSpPr>
          <p:spPr>
            <a:xfrm>
              <a:off x="4918665" y="4100025"/>
              <a:ext cx="715404"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Industry</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45,7%</a:t>
              </a:r>
              <a:endParaRPr/>
            </a:p>
          </p:txBody>
        </p:sp>
        <p:sp>
          <p:nvSpPr>
            <p:cNvPr id="434" name="Google Shape;434;p4"/>
            <p:cNvSpPr txBox="1"/>
            <p:nvPr/>
          </p:nvSpPr>
          <p:spPr>
            <a:xfrm>
              <a:off x="2334540" y="4877512"/>
              <a:ext cx="898517"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Argriculture</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1,8 %</a:t>
              </a:r>
              <a:endParaRPr/>
            </a:p>
          </p:txBody>
        </p:sp>
        <p:sp>
          <p:nvSpPr>
            <p:cNvPr id="435" name="Google Shape;435;p4"/>
            <p:cNvSpPr txBox="1"/>
            <p:nvPr/>
          </p:nvSpPr>
          <p:spPr>
            <a:xfrm>
              <a:off x="3233058" y="1820097"/>
              <a:ext cx="1194074" cy="400110"/>
            </a:xfrm>
            <a:prstGeom prst="rect">
              <a:avLst/>
            </a:prstGeom>
            <a:solidFill>
              <a:schemeClr val="lt1"/>
            </a:solidFill>
            <a:ln>
              <a:noFill/>
            </a:ln>
          </p:spPr>
          <p:txBody>
            <a:bodyPr anchor="t" anchorCtr="0" bIns="45700" lIns="91425" rIns="91425" spcFirstLastPara="1" tIns="45700" wrap="square">
              <a:spAutoFit/>
            </a:bodyPr>
            <a:lstStyle/>
            <a:p>
              <a:pPr algn="ctr" indent="0" lvl="0" marL="0" marR="0" rtl="0">
                <a:lnSpc>
                  <a:spcPct val="100000"/>
                </a:lnSpc>
                <a:spcBef>
                  <a:spcPts val="0"/>
                </a:spcBef>
                <a:spcAft>
                  <a:spcPts val="0"/>
                </a:spcAft>
                <a:buNone/>
              </a:pPr>
              <a:r>
                <a:rPr b="1" cap="none" i="0" lang="en-US" strike="noStrike" sz="2000" u="none">
                  <a:solidFill>
                    <a:srgbClr val="323232"/>
                  </a:solidFill>
                  <a:latin typeface="Arial"/>
                  <a:ea typeface="Arial"/>
                  <a:cs typeface="Arial"/>
                  <a:sym typeface="Arial"/>
                </a:rPr>
                <a:t>2012</a:t>
              </a:r>
              <a:endParaRPr/>
            </a:p>
          </p:txBody>
        </p:sp>
        <p:sp>
          <p:nvSpPr>
            <p:cNvPr id="436" name="Google Shape;436;p4"/>
            <p:cNvSpPr txBox="1"/>
            <p:nvPr/>
          </p:nvSpPr>
          <p:spPr>
            <a:xfrm>
              <a:off x="7369629" y="1820097"/>
              <a:ext cx="1194074" cy="400110"/>
            </a:xfrm>
            <a:prstGeom prst="rect">
              <a:avLst/>
            </a:prstGeom>
            <a:solidFill>
              <a:schemeClr val="lt1"/>
            </a:solidFill>
            <a:ln>
              <a:noFill/>
            </a:ln>
          </p:spPr>
          <p:txBody>
            <a:bodyPr anchor="t" anchorCtr="0" bIns="45700" lIns="91425" rIns="91425" spcFirstLastPara="1" tIns="45700" wrap="square">
              <a:spAutoFit/>
            </a:bodyPr>
            <a:lstStyle/>
            <a:p>
              <a:pPr algn="ctr" indent="0" lvl="0" marL="0" marR="0" rtl="0">
                <a:lnSpc>
                  <a:spcPct val="100000"/>
                </a:lnSpc>
                <a:spcBef>
                  <a:spcPts val="0"/>
                </a:spcBef>
                <a:spcAft>
                  <a:spcPts val="0"/>
                </a:spcAft>
                <a:buNone/>
              </a:pPr>
              <a:r>
                <a:rPr b="1" cap="none" i="0" lang="en-US" strike="noStrike" sz="2000" u="none">
                  <a:solidFill>
                    <a:srgbClr val="323232"/>
                  </a:solidFill>
                  <a:latin typeface="Arial"/>
                  <a:ea typeface="Arial"/>
                  <a:cs typeface="Arial"/>
                  <a:sym typeface="Arial"/>
                </a:rPr>
                <a:t>2021</a:t>
              </a:r>
              <a:endParaRPr/>
            </a:p>
          </p:txBody>
        </p:sp>
        <p:sp>
          <p:nvSpPr>
            <p:cNvPr id="437" name="Google Shape;437;p4"/>
            <p:cNvSpPr txBox="1"/>
            <p:nvPr/>
          </p:nvSpPr>
          <p:spPr>
            <a:xfrm>
              <a:off x="5949221" y="2638317"/>
              <a:ext cx="812520" cy="253916"/>
            </a:xfrm>
            <a:prstGeom prst="rect">
              <a:avLst/>
            </a:prstGeom>
            <a:solidFill>
              <a:schemeClr val="lt1"/>
            </a:solidFill>
            <a:ln>
              <a:noFill/>
            </a:ln>
          </p:spPr>
          <p:txBody>
            <a:bodyPr anchor="t" anchorCtr="0" bIns="45700" lIns="91425" rIns="91425" spcFirstLastPara="1" tIns="45700" wrap="square">
              <a:spAutoFit/>
            </a:bodyPr>
            <a:lstStyle/>
            <a:p>
              <a:pPr algn="r"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Industry</a:t>
              </a:r>
              <a:endParaRPr/>
            </a:p>
          </p:txBody>
        </p:sp>
        <p:sp>
          <p:nvSpPr>
            <p:cNvPr id="438" name="Google Shape;438;p4"/>
            <p:cNvSpPr txBox="1"/>
            <p:nvPr/>
          </p:nvSpPr>
          <p:spPr>
            <a:xfrm>
              <a:off x="5634068" y="4758021"/>
              <a:ext cx="763931" cy="577081"/>
            </a:xfrm>
            <a:prstGeom prst="rect">
              <a:avLst/>
            </a:prstGeom>
            <a:solidFill>
              <a:schemeClr val="lt1"/>
            </a:solidFill>
            <a:ln>
              <a:noFill/>
            </a:ln>
          </p:spPr>
          <p:txBody>
            <a:bodyPr anchor="t" anchorCtr="0" bIns="45700" lIns="91425" rIns="91425" spcFirstLastPara="1" tIns="45700" wrap="square">
              <a:spAutoFit/>
            </a:bodyPr>
            <a:lstStyle/>
            <a:p>
              <a:pPr algn="r"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Non- energy </a:t>
              </a:r>
              <a:endParaRPr/>
            </a:p>
            <a:p>
              <a:pPr algn="r"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5,5%</a:t>
              </a:r>
              <a:endParaRPr/>
            </a:p>
          </p:txBody>
        </p:sp>
        <p:sp>
          <p:nvSpPr>
            <p:cNvPr id="439" name="Google Shape;439;p4"/>
            <p:cNvSpPr txBox="1"/>
            <p:nvPr/>
          </p:nvSpPr>
          <p:spPr>
            <a:xfrm>
              <a:off x="9109168" y="2456246"/>
              <a:ext cx="898517"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Argriculture</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5,2%</a:t>
              </a:r>
              <a:endParaRPr/>
            </a:p>
          </p:txBody>
        </p:sp>
        <p:sp>
          <p:nvSpPr>
            <p:cNvPr id="440" name="Google Shape;440;p4"/>
            <p:cNvSpPr txBox="1"/>
            <p:nvPr/>
          </p:nvSpPr>
          <p:spPr>
            <a:xfrm>
              <a:off x="9462352" y="3045248"/>
              <a:ext cx="1050026"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Transportation</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16,7%</a:t>
              </a:r>
              <a:endParaRPr/>
            </a:p>
          </p:txBody>
        </p:sp>
        <p:sp>
          <p:nvSpPr>
            <p:cNvPr id="441" name="Google Shape;441;p4"/>
            <p:cNvSpPr txBox="1"/>
            <p:nvPr/>
          </p:nvSpPr>
          <p:spPr>
            <a:xfrm>
              <a:off x="9446386" y="3986257"/>
              <a:ext cx="767888"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Services</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3,2%</a:t>
              </a:r>
              <a:endParaRPr/>
            </a:p>
          </p:txBody>
        </p:sp>
        <p:sp>
          <p:nvSpPr>
            <p:cNvPr id="442" name="Google Shape;442;p4"/>
            <p:cNvSpPr txBox="1"/>
            <p:nvPr/>
          </p:nvSpPr>
          <p:spPr>
            <a:xfrm>
              <a:off x="8873113" y="4670430"/>
              <a:ext cx="898517" cy="415498"/>
            </a:xfrm>
            <a:prstGeom prst="rect">
              <a:avLst/>
            </a:prstGeom>
            <a:solidFill>
              <a:schemeClr val="lt1"/>
            </a:solidFill>
            <a:ln>
              <a:noFill/>
            </a:ln>
          </p:spPr>
          <p:txBody>
            <a:bodyPr anchor="t" anchorCtr="0" bIns="45700" lIns="91425" rIns="91425" spcFirstLastPara="1" tIns="45700" wrap="square">
              <a:spAutoFit/>
            </a:bodyPr>
            <a:lstStyle/>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Household</a:t>
              </a:r>
              <a:endParaRPr/>
            </a:p>
            <a:p>
              <a:pPr algn="l" indent="0" lvl="0" marL="0" marR="0" rtl="0">
                <a:lnSpc>
                  <a:spcPct val="100000"/>
                </a:lnSpc>
                <a:spcBef>
                  <a:spcPts val="0"/>
                </a:spcBef>
                <a:spcAft>
                  <a:spcPts val="0"/>
                </a:spcAft>
                <a:buNone/>
              </a:pPr>
              <a:r>
                <a:rPr b="0" cap="none" i="0" lang="en-US" strike="noStrike" sz="1050" u="none">
                  <a:solidFill>
                    <a:srgbClr val="323232"/>
                  </a:solidFill>
                  <a:latin typeface="Arial"/>
                  <a:ea typeface="Arial"/>
                  <a:cs typeface="Arial"/>
                  <a:sym typeface="Arial"/>
                </a:rPr>
                <a:t>15,3 %</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5"/>
          <p:cNvSpPr txBox="1">
            <a:spLocks noGrp="1"/>
          </p:cNvSpPr>
          <p:nvPr>
            <p:ph type="title"/>
          </p:nvPr>
        </p:nvSpPr>
        <p:spPr>
          <a:xfrm>
            <a:off x="470704" y="571885"/>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3200">
                <a:solidFill>
                  <a:srgbClr val="327176"/>
                </a:solidFill>
              </a:rPr>
              <a:t>Current status of energy use in Vietnam</a:t>
            </a:r>
            <a:endParaRPr sz="3200">
              <a:solidFill>
                <a:srgbClr val="327176"/>
              </a:solidFill>
              <a:latin typeface="Arial"/>
              <a:ea typeface="Arial"/>
              <a:cs typeface="Arial"/>
              <a:sym typeface="Arial"/>
            </a:endParaRPr>
          </a:p>
        </p:txBody>
      </p:sp>
      <p:grpSp>
        <p:nvGrpSpPr>
          <p:cNvPr id="448" name="Google Shape;448;p5"/>
          <p:cNvGrpSpPr/>
          <p:nvPr/>
        </p:nvGrpSpPr>
        <p:grpSpPr>
          <a:xfrm>
            <a:off x="960895" y="1439499"/>
            <a:ext cx="10270211" cy="4846616"/>
            <a:chOff x="960895" y="1439499"/>
            <a:chExt cx="10270211" cy="4846616"/>
          </a:xfrm>
        </p:grpSpPr>
        <p:pic>
          <p:nvPicPr>
            <p:cNvPr id="449" name="Google Shape;449;p5"/>
            <p:cNvPicPr preferRelativeResize="0"/>
            <p:nvPr/>
          </p:nvPicPr>
          <p:blipFill rotWithShape="1">
            <a:blip r:embed="rId3">
              <a:alphaModFix/>
            </a:blip>
            <a:srcRect/>
            <a:stretch/>
          </p:blipFill>
          <p:spPr>
            <a:xfrm>
              <a:off x="960895" y="1439499"/>
              <a:ext cx="10270211" cy="4846616"/>
            </a:xfrm>
            <a:prstGeom prst="rect">
              <a:avLst/>
            </a:prstGeom>
            <a:noFill/>
            <a:ln>
              <a:noFill/>
            </a:ln>
          </p:spPr>
        </p:pic>
        <p:sp>
          <p:nvSpPr>
            <p:cNvPr id="450" name="Google Shape;450;p5"/>
            <p:cNvSpPr txBox="1"/>
            <p:nvPr/>
          </p:nvSpPr>
          <p:spPr>
            <a:xfrm>
              <a:off x="1343025" y="1557338"/>
              <a:ext cx="2528888" cy="666977"/>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867" b="0" i="0" u="none" strike="noStrike" cap="none">
                  <a:solidFill>
                    <a:srgbClr val="323232"/>
                  </a:solidFill>
                  <a:latin typeface="Arial"/>
                  <a:ea typeface="Arial"/>
                  <a:cs typeface="Arial"/>
                  <a:sym typeface="Arial"/>
                </a:rPr>
                <a:t>Agriculture, forestry and fisheries</a:t>
              </a:r>
              <a:endParaRPr sz="1867" b="0" i="0" u="none" strike="noStrike" cap="none">
                <a:solidFill>
                  <a:srgbClr val="323232"/>
                </a:solidFill>
                <a:latin typeface="Arial"/>
                <a:ea typeface="Arial"/>
                <a:cs typeface="Arial"/>
                <a:sym typeface="Arial"/>
              </a:endParaRPr>
            </a:p>
          </p:txBody>
        </p:sp>
        <p:sp>
          <p:nvSpPr>
            <p:cNvPr id="451" name="Google Shape;451;p5"/>
            <p:cNvSpPr txBox="1"/>
            <p:nvPr/>
          </p:nvSpPr>
          <p:spPr>
            <a:xfrm>
              <a:off x="1343025" y="2342154"/>
              <a:ext cx="2528888" cy="379656"/>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867" b="0" i="0" u="none" strike="noStrike" cap="none">
                  <a:solidFill>
                    <a:srgbClr val="323232"/>
                  </a:solidFill>
                  <a:latin typeface="Arial"/>
                  <a:ea typeface="Arial"/>
                  <a:cs typeface="Arial"/>
                  <a:sym typeface="Arial"/>
                </a:rPr>
                <a:t>Construction</a:t>
              </a:r>
              <a:endParaRPr/>
            </a:p>
          </p:txBody>
        </p:sp>
        <p:sp>
          <p:nvSpPr>
            <p:cNvPr id="452" name="Google Shape;452;p5"/>
            <p:cNvSpPr txBox="1"/>
            <p:nvPr/>
          </p:nvSpPr>
          <p:spPr>
            <a:xfrm>
              <a:off x="1343025" y="3049344"/>
              <a:ext cx="2528888" cy="379656"/>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867" b="0" i="0" u="none" strike="noStrike" cap="none">
                  <a:solidFill>
                    <a:srgbClr val="323232"/>
                  </a:solidFill>
                  <a:latin typeface="Arial"/>
                  <a:ea typeface="Arial"/>
                  <a:cs typeface="Arial"/>
                  <a:sym typeface="Arial"/>
                </a:rPr>
                <a:t>Industry</a:t>
              </a:r>
              <a:endParaRPr/>
            </a:p>
          </p:txBody>
        </p:sp>
        <p:sp>
          <p:nvSpPr>
            <p:cNvPr id="453" name="Google Shape;453;p5"/>
            <p:cNvSpPr txBox="1"/>
            <p:nvPr/>
          </p:nvSpPr>
          <p:spPr>
            <a:xfrm>
              <a:off x="1071563" y="3672979"/>
              <a:ext cx="2800350" cy="379656"/>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867" b="0" i="0" u="none" strike="noStrike" cap="none">
                  <a:solidFill>
                    <a:srgbClr val="323232"/>
                  </a:solidFill>
                  <a:latin typeface="Arial"/>
                  <a:ea typeface="Arial"/>
                  <a:cs typeface="Arial"/>
                  <a:sym typeface="Arial"/>
                </a:rPr>
                <a:t>Non- energy</a:t>
              </a:r>
              <a:endParaRPr/>
            </a:p>
          </p:txBody>
        </p:sp>
        <p:sp>
          <p:nvSpPr>
            <p:cNvPr id="454" name="Google Shape;454;p5"/>
            <p:cNvSpPr txBox="1"/>
            <p:nvPr/>
          </p:nvSpPr>
          <p:spPr>
            <a:xfrm>
              <a:off x="1343025" y="4380169"/>
              <a:ext cx="2528888" cy="379656"/>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867" b="0" i="0" u="none" strike="noStrike" cap="none">
                  <a:solidFill>
                    <a:srgbClr val="323232"/>
                  </a:solidFill>
                  <a:latin typeface="Arial"/>
                  <a:ea typeface="Arial"/>
                  <a:cs typeface="Arial"/>
                  <a:sym typeface="Arial"/>
                </a:rPr>
                <a:t>Household</a:t>
              </a:r>
              <a:endParaRPr/>
            </a:p>
          </p:txBody>
        </p:sp>
        <p:sp>
          <p:nvSpPr>
            <p:cNvPr id="455" name="Google Shape;455;p5"/>
            <p:cNvSpPr txBox="1"/>
            <p:nvPr/>
          </p:nvSpPr>
          <p:spPr>
            <a:xfrm>
              <a:off x="1343025" y="5087359"/>
              <a:ext cx="2528888" cy="379656"/>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867" b="0" i="0" u="none" strike="noStrike" cap="none">
                  <a:solidFill>
                    <a:srgbClr val="323232"/>
                  </a:solidFill>
                  <a:latin typeface="Arial"/>
                  <a:ea typeface="Arial"/>
                  <a:cs typeface="Arial"/>
                  <a:sym typeface="Arial"/>
                </a:rPr>
                <a:t>Services</a:t>
              </a:r>
              <a:endParaRPr/>
            </a:p>
          </p:txBody>
        </p:sp>
        <p:sp>
          <p:nvSpPr>
            <p:cNvPr id="456" name="Google Shape;456;p5"/>
            <p:cNvSpPr txBox="1"/>
            <p:nvPr/>
          </p:nvSpPr>
          <p:spPr>
            <a:xfrm>
              <a:off x="1343025" y="5686737"/>
              <a:ext cx="2528888" cy="379656"/>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867" b="0" i="0" u="none" strike="noStrike" cap="none">
                  <a:solidFill>
                    <a:srgbClr val="323232"/>
                  </a:solidFill>
                  <a:latin typeface="Arial"/>
                  <a:ea typeface="Arial"/>
                  <a:cs typeface="Arial"/>
                  <a:sym typeface="Arial"/>
                </a:rPr>
                <a:t>Transportation</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
          <p:cNvSpPr txBox="1">
            <a:spLocks noGrp="1"/>
          </p:cNvSpPr>
          <p:nvPr>
            <p:ph type="title"/>
          </p:nvPr>
        </p:nvSpPr>
        <p:spPr>
          <a:xfrm>
            <a:off x="609600" y="471469"/>
            <a:ext cx="10972800" cy="701433"/>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Characteristics of energy consumption in Vietnam’s industry</a:t>
            </a:r>
            <a:endParaRPr/>
          </a:p>
        </p:txBody>
      </p:sp>
      <p:sp>
        <p:nvSpPr>
          <p:cNvPr id="462" name="Google Shape;462;p6"/>
          <p:cNvSpPr txBox="1">
            <a:spLocks noGrp="1"/>
          </p:cNvSpPr>
          <p:nvPr>
            <p:ph type="body" idx="1"/>
          </p:nvPr>
        </p:nvSpPr>
        <p:spPr>
          <a:xfrm>
            <a:off x="609600" y="1430078"/>
            <a:ext cx="10778800" cy="4747450"/>
          </a:xfrm>
          <a:prstGeom prst="rect">
            <a:avLst/>
          </a:prstGeom>
          <a:noFill/>
          <a:ln>
            <a:noFill/>
          </a:ln>
        </p:spPr>
        <p:txBody>
          <a:bodyPr spcFirstLastPara="1" wrap="square" lIns="91425" tIns="91425" rIns="91425" bIns="91425" anchor="t" anchorCtr="0">
            <a:normAutofit fontScale="92500" lnSpcReduction="10000"/>
          </a:bodyPr>
          <a:lstStyle/>
          <a:p>
            <a:pPr marL="457200" lvl="0" indent="-317500" algn="l" rtl="0">
              <a:lnSpc>
                <a:spcPct val="150000"/>
              </a:lnSpc>
              <a:spcBef>
                <a:spcPts val="0"/>
              </a:spcBef>
              <a:spcAft>
                <a:spcPts val="0"/>
              </a:spcAft>
              <a:buSzPts val="1400"/>
              <a:buFont typeface="Noto Sans Symbols"/>
              <a:buChar char="❖"/>
            </a:pPr>
            <a:r>
              <a:rPr lang="en-US" dirty="0"/>
              <a:t>The industry is the leading energy consumer sector in Vietnam, based on electricity consumption and final energy consumption</a:t>
            </a:r>
            <a:endParaRPr dirty="0"/>
          </a:p>
          <a:p>
            <a:pPr lvl="0">
              <a:lnSpc>
                <a:spcPct val="150000"/>
              </a:lnSpc>
              <a:buFont typeface="Noto Sans Symbols"/>
              <a:buChar char="❖"/>
            </a:pPr>
            <a:r>
              <a:rPr lang="en-US" dirty="0"/>
              <a:t>Vietnam currently has 3,068 DEUs (up from 2,496 in 2017), consuming 51,393,648 TOE, with DEUs in the industrial sector making up the majority—2,599 facilities consuming 50,570,115 TOE. DEUs in textile approximately </a:t>
            </a:r>
            <a:r>
              <a:rPr lang="en-US" dirty="0">
                <a:hlinkClick r:id="rId3"/>
              </a:rPr>
              <a:t>700</a:t>
            </a:r>
            <a:r>
              <a:rPr lang="en-US" dirty="0"/>
              <a:t> (accounting for 10% of the total garment enterprises in the country)</a:t>
            </a:r>
            <a:endParaRPr dirty="0"/>
          </a:p>
          <a:p>
            <a:pPr marL="457200" lvl="0" indent="-317500" algn="l" rtl="0">
              <a:lnSpc>
                <a:spcPct val="150000"/>
              </a:lnSpc>
              <a:spcBef>
                <a:spcPts val="0"/>
              </a:spcBef>
              <a:spcAft>
                <a:spcPts val="0"/>
              </a:spcAft>
              <a:buSzPts val="1400"/>
              <a:buFont typeface="Noto Sans Symbols"/>
              <a:buChar char="❖"/>
            </a:pPr>
            <a:r>
              <a:rPr lang="en-US" dirty="0"/>
              <a:t>By 2025, Vietnam requires 100% of designated energy-using enterprises to implement energy management systems as mandated by Decision 280/QD-TTG from the Prime Minister approving the National Program for Energy Efficiency for the 2019-2030 period.</a:t>
            </a:r>
            <a:endParaRPr dirty="0"/>
          </a:p>
          <a:p>
            <a:pPr marL="457200" lvl="0" indent="-317500" algn="l" rtl="0">
              <a:lnSpc>
                <a:spcPct val="150000"/>
              </a:lnSpc>
              <a:spcBef>
                <a:spcPts val="0"/>
              </a:spcBef>
              <a:spcAft>
                <a:spcPts val="0"/>
              </a:spcAft>
              <a:buSzPts val="1400"/>
              <a:buFont typeface="Noto Sans Symbols"/>
              <a:buChar char="❖"/>
            </a:pPr>
            <a:r>
              <a:rPr lang="en-US" dirty="0"/>
              <a:t>The application of Energy Management Systems in Vietnam is still limited and weak. Many enterprises only implement these systems to meet legal requirements.</a:t>
            </a:r>
            <a:endParaRPr dirty="0"/>
          </a:p>
        </p:txBody>
      </p:sp>
      <p:sp>
        <p:nvSpPr>
          <p:cNvPr id="463" name="Google Shape;463;p6"/>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7</a:t>
            </a:fld>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7"/>
          <p:cNvSpPr txBox="1">
            <a:spLocks noGrp="1"/>
          </p:cNvSpPr>
          <p:nvPr>
            <p:ph type="title"/>
          </p:nvPr>
        </p:nvSpPr>
        <p:spPr>
          <a:xfrm>
            <a:off x="833966" y="423606"/>
            <a:ext cx="10524067" cy="65405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3200">
                <a:solidFill>
                  <a:srgbClr val="327176"/>
                </a:solidFill>
                <a:latin typeface="Arial"/>
                <a:ea typeface="Arial"/>
                <a:cs typeface="Arial"/>
                <a:sym typeface="Arial"/>
              </a:rPr>
              <a:t>Number of Designated Energy Users (DEUs)</a:t>
            </a:r>
            <a:endParaRPr/>
          </a:p>
        </p:txBody>
      </p:sp>
      <p:grpSp>
        <p:nvGrpSpPr>
          <p:cNvPr id="469" name="Google Shape;469;p7"/>
          <p:cNvGrpSpPr/>
          <p:nvPr/>
        </p:nvGrpSpPr>
        <p:grpSpPr>
          <a:xfrm>
            <a:off x="1319042" y="1344420"/>
            <a:ext cx="9626241" cy="5429736"/>
            <a:chOff x="1319042" y="1344420"/>
            <a:chExt cx="9626241" cy="5429736"/>
          </a:xfrm>
        </p:grpSpPr>
        <p:pic>
          <p:nvPicPr>
            <p:cNvPr id="470" name="Google Shape;470;p7"/>
            <p:cNvPicPr preferRelativeResize="0"/>
            <p:nvPr/>
          </p:nvPicPr>
          <p:blipFill rotWithShape="1">
            <a:blip r:embed="rId3">
              <a:alphaModFix/>
            </a:blip>
            <a:srcRect/>
            <a:stretch/>
          </p:blipFill>
          <p:spPr>
            <a:xfrm>
              <a:off x="1319042" y="1344420"/>
              <a:ext cx="9553916" cy="4762949"/>
            </a:xfrm>
            <a:prstGeom prst="rect">
              <a:avLst/>
            </a:prstGeom>
            <a:noFill/>
            <a:ln>
              <a:noFill/>
            </a:ln>
          </p:spPr>
        </p:pic>
        <p:sp>
          <p:nvSpPr>
            <p:cNvPr id="471" name="Google Shape;471;p7"/>
            <p:cNvSpPr txBox="1"/>
            <p:nvPr/>
          </p:nvSpPr>
          <p:spPr>
            <a:xfrm>
              <a:off x="2927494" y="6107370"/>
              <a:ext cx="8017789" cy="6667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1" i="0" u="none" strike="noStrike" cap="none">
                  <a:solidFill>
                    <a:srgbClr val="0070C0"/>
                  </a:solidFill>
                  <a:latin typeface="Arial"/>
                  <a:ea typeface="Arial"/>
                  <a:cs typeface="Arial"/>
                  <a:sym typeface="Arial"/>
                </a:rPr>
                <a:t>Number of DEU and corresponding energy consumption, 2017-2021</a:t>
              </a:r>
              <a:br>
                <a:rPr lang="en-US" sz="2133" b="0" i="0" u="none" strike="noStrike" cap="none">
                  <a:solidFill>
                    <a:srgbClr val="000000"/>
                  </a:solidFill>
                  <a:latin typeface="Arial"/>
                  <a:ea typeface="Arial"/>
                  <a:cs typeface="Arial"/>
                  <a:sym typeface="Arial"/>
                </a:rPr>
              </a:br>
              <a:r>
                <a:rPr lang="en-US" sz="2133" b="0" i="0" u="none" strike="noStrike" cap="none">
                  <a:solidFill>
                    <a:srgbClr val="000000"/>
                  </a:solidFill>
                  <a:latin typeface="Arial"/>
                  <a:ea typeface="Arial"/>
                  <a:cs typeface="Arial"/>
                  <a:sym typeface="Arial"/>
                </a:rPr>
                <a:t>                   </a:t>
              </a:r>
              <a:r>
                <a:rPr lang="en-US" sz="1600" b="0" i="1" u="none" strike="noStrike" cap="none">
                  <a:solidFill>
                    <a:srgbClr val="000000"/>
                  </a:solidFill>
                  <a:latin typeface="Arial"/>
                  <a:ea typeface="Arial"/>
                  <a:cs typeface="Arial"/>
                  <a:sym typeface="Arial"/>
                </a:rPr>
                <a:t>(Source: Compiled from the DEUs List)</a:t>
              </a:r>
              <a:endParaRPr/>
            </a:p>
          </p:txBody>
        </p:sp>
        <p:sp>
          <p:nvSpPr>
            <p:cNvPr id="472" name="Google Shape;472;p7"/>
            <p:cNvSpPr txBox="1"/>
            <p:nvPr/>
          </p:nvSpPr>
          <p:spPr>
            <a:xfrm>
              <a:off x="7453098" y="5710396"/>
              <a:ext cx="1633752" cy="316266"/>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1" u="none" strike="noStrike" cap="none">
                  <a:solidFill>
                    <a:srgbClr val="000000"/>
                  </a:solidFill>
                  <a:latin typeface="Arial"/>
                  <a:ea typeface="Arial"/>
                  <a:cs typeface="Arial"/>
                  <a:sym typeface="Arial"/>
                </a:rPr>
                <a:t>Number of DEUs </a:t>
              </a:r>
              <a:endParaRPr sz="1400" b="0" i="0" u="none" strike="noStrike" cap="none">
                <a:solidFill>
                  <a:srgbClr val="000000"/>
                </a:solidFill>
                <a:latin typeface="Arial"/>
                <a:ea typeface="Arial"/>
                <a:cs typeface="Arial"/>
                <a:sym typeface="Arial"/>
              </a:endParaRPr>
            </a:p>
          </p:txBody>
        </p:sp>
        <p:sp>
          <p:nvSpPr>
            <p:cNvPr id="473" name="Google Shape;473;p7"/>
            <p:cNvSpPr txBox="1"/>
            <p:nvPr/>
          </p:nvSpPr>
          <p:spPr>
            <a:xfrm>
              <a:off x="3573871" y="5681820"/>
              <a:ext cx="3155542" cy="30777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1" u="none" strike="noStrike" cap="none">
                  <a:solidFill>
                    <a:srgbClr val="000000"/>
                  </a:solidFill>
                  <a:latin typeface="Arial"/>
                  <a:ea typeface="Arial"/>
                  <a:cs typeface="Arial"/>
                  <a:sym typeface="Arial"/>
                </a:rPr>
                <a:t>Energy using of DEUs (kTOE) </a:t>
              </a:r>
              <a:endParaRPr sz="1400" b="0" i="0" u="none" strike="noStrike" cap="none">
                <a:solidFill>
                  <a:srgbClr val="000000"/>
                </a:solidFill>
                <a:latin typeface="Arial"/>
                <a:ea typeface="Arial"/>
                <a:cs typeface="Arial"/>
                <a:sym typeface="Arial"/>
              </a:endParaRPr>
            </a:p>
          </p:txBody>
        </p:sp>
      </p:grpSp>
      <p:sp>
        <p:nvSpPr>
          <p:cNvPr id="3" name="TextBox 2">
            <a:extLst>
              <a:ext uri="{FF2B5EF4-FFF2-40B4-BE49-F238E27FC236}">
                <a16:creationId xmlns:a16="http://schemas.microsoft.com/office/drawing/2014/main" id="{AFD2A830-9568-AEDB-86CC-56F918C3EDE5}"/>
              </a:ext>
            </a:extLst>
          </p:cNvPr>
          <p:cNvSpPr txBox="1"/>
          <p:nvPr/>
        </p:nvSpPr>
        <p:spPr>
          <a:xfrm>
            <a:off x="2340734" y="1552564"/>
            <a:ext cx="6098146" cy="338554"/>
          </a:xfrm>
          <a:prstGeom prst="rect">
            <a:avLst/>
          </a:prstGeom>
          <a:noFill/>
        </p:spPr>
        <p:txBody>
          <a:bodyPr wrap="square">
            <a:spAutoFit/>
          </a:bodyPr>
          <a:lstStyle/>
          <a:p>
            <a:r>
              <a:rPr lang="en-US" sz="1600" b="1" dirty="0">
                <a:solidFill>
                  <a:srgbClr val="FF0000"/>
                </a:solidFill>
              </a:rPr>
              <a:t>DEUs in textile approximately </a:t>
            </a:r>
            <a:r>
              <a:rPr lang="en-US" sz="1600" b="1" dirty="0">
                <a:solidFill>
                  <a:srgbClr val="FF0000"/>
                </a:solidFill>
                <a:hlinkClick r:id="rId4">
                  <a:extLst>
                    <a:ext uri="{A12FA001-AC4F-418D-AE19-62706E023703}">
                      <ahyp:hlinkClr xmlns:ahyp="http://schemas.microsoft.com/office/drawing/2018/hyperlinkcolor" val="tx"/>
                    </a:ext>
                  </a:extLst>
                </a:hlinkClick>
              </a:rPr>
              <a:t>700</a:t>
            </a:r>
            <a:r>
              <a:rPr lang="en-US" sz="1600" b="1" dirty="0">
                <a:solidFill>
                  <a:srgbClr val="FF0000"/>
                </a:solidFill>
              </a:rPr>
              <a:t> </a:t>
            </a:r>
            <a:endParaRPr lang="en-VN" sz="1600" b="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8"/>
          <p:cNvSpPr txBox="1">
            <a:spLocks noGrp="1"/>
          </p:cNvSpPr>
          <p:nvPr>
            <p:ph type="title"/>
          </p:nvPr>
        </p:nvSpPr>
        <p:spPr>
          <a:xfrm>
            <a:off x="984681" y="406398"/>
            <a:ext cx="10896379" cy="693981"/>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rPr>
              <a:t>EE targets for Vietnam's industrial sectors by 2030</a:t>
            </a:r>
            <a:endParaRPr/>
          </a:p>
        </p:txBody>
      </p:sp>
      <p:sp>
        <p:nvSpPr>
          <p:cNvPr id="479" name="Google Shape;479;p8"/>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9</a:t>
            </a:fld>
            <a:endParaRPr sz="1400" b="0" i="0" u="none" strike="noStrike" cap="none">
              <a:solidFill>
                <a:srgbClr val="000000"/>
              </a:solidFill>
              <a:latin typeface="Arial"/>
              <a:ea typeface="Arial"/>
              <a:cs typeface="Arial"/>
              <a:sym typeface="Arial"/>
            </a:endParaRPr>
          </a:p>
        </p:txBody>
      </p:sp>
      <p:graphicFrame>
        <p:nvGraphicFramePr>
          <p:cNvPr id="480" name="Google Shape;480;p8"/>
          <p:cNvGraphicFramePr/>
          <p:nvPr>
            <p:extLst>
              <p:ext uri="{D42A27DB-BD31-4B8C-83A1-F6EECF244321}">
                <p14:modId xmlns:p14="http://schemas.microsoft.com/office/powerpoint/2010/main" val="638252174"/>
              </p:ext>
            </p:extLst>
          </p:nvPr>
        </p:nvGraphicFramePr>
        <p:xfrm>
          <a:off x="683941" y="1515451"/>
          <a:ext cx="10896375" cy="4363350"/>
        </p:xfrm>
        <a:graphic>
          <a:graphicData uri="http://schemas.openxmlformats.org/drawingml/2006/table">
            <a:tbl>
              <a:tblPr>
                <a:noFill/>
                <a:tableStyleId>{2B1BF6A6-44C4-47F7-B89D-8FB9D32B0B34}</a:tableStyleId>
              </a:tblPr>
              <a:tblGrid>
                <a:gridCol w="5136300">
                  <a:extLst>
                    <a:ext uri="{9D8B030D-6E8A-4147-A177-3AD203B41FA5}">
                      <a16:colId xmlns:a16="http://schemas.microsoft.com/office/drawing/2014/main" val="20000"/>
                    </a:ext>
                  </a:extLst>
                </a:gridCol>
                <a:gridCol w="1682225">
                  <a:extLst>
                    <a:ext uri="{9D8B030D-6E8A-4147-A177-3AD203B41FA5}">
                      <a16:colId xmlns:a16="http://schemas.microsoft.com/office/drawing/2014/main" val="20001"/>
                    </a:ext>
                  </a:extLst>
                </a:gridCol>
                <a:gridCol w="1365150">
                  <a:extLst>
                    <a:ext uri="{9D8B030D-6E8A-4147-A177-3AD203B41FA5}">
                      <a16:colId xmlns:a16="http://schemas.microsoft.com/office/drawing/2014/main" val="20002"/>
                    </a:ext>
                  </a:extLst>
                </a:gridCol>
                <a:gridCol w="1530025">
                  <a:extLst>
                    <a:ext uri="{9D8B030D-6E8A-4147-A177-3AD203B41FA5}">
                      <a16:colId xmlns:a16="http://schemas.microsoft.com/office/drawing/2014/main" val="20003"/>
                    </a:ext>
                  </a:extLst>
                </a:gridCol>
                <a:gridCol w="1182675">
                  <a:extLst>
                    <a:ext uri="{9D8B030D-6E8A-4147-A177-3AD203B41FA5}">
                      <a16:colId xmlns:a16="http://schemas.microsoft.com/office/drawing/2014/main" val="20004"/>
                    </a:ext>
                  </a:extLst>
                </a:gridCol>
              </a:tblGrid>
              <a:tr h="864150">
                <a:tc rowSpan="2">
                  <a:txBody>
                    <a:bodyPr/>
                    <a:lstStyle/>
                    <a:p>
                      <a:pPr marL="0" marR="0" lvl="0" indent="0" algn="ctr" rtl="0">
                        <a:lnSpc>
                          <a:spcPct val="100000"/>
                        </a:lnSpc>
                        <a:spcBef>
                          <a:spcPts val="0"/>
                        </a:spcBef>
                        <a:spcAft>
                          <a:spcPts val="0"/>
                        </a:spcAft>
                        <a:buNone/>
                      </a:pPr>
                      <a:r>
                        <a:rPr lang="en-US" sz="1800" b="1" u="none" strike="noStrike" cap="none" dirty="0"/>
                        <a:t>Industries</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ctr"/>
                </a:tc>
                <a:tc gridSpan="2">
                  <a:txBody>
                    <a:bodyPr/>
                    <a:lstStyle/>
                    <a:p>
                      <a:pPr marL="0" marR="0" lvl="0" indent="0" algn="ctr" rtl="0">
                        <a:lnSpc>
                          <a:spcPct val="100000"/>
                        </a:lnSpc>
                        <a:spcBef>
                          <a:spcPts val="0"/>
                        </a:spcBef>
                        <a:spcAft>
                          <a:spcPts val="0"/>
                        </a:spcAft>
                        <a:buNone/>
                      </a:pPr>
                      <a:r>
                        <a:rPr lang="en-US" sz="1800" b="1" u="none" strike="noStrike" cap="none" dirty="0"/>
                        <a:t>By 2025</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hMerge="1">
                  <a:txBody>
                    <a:bodyPr/>
                    <a:lstStyle/>
                    <a:p>
                      <a:endParaRPr lang="en-US"/>
                    </a:p>
                  </a:txBody>
                  <a:tcPr/>
                </a:tc>
                <a:tc gridSpan="2">
                  <a:txBody>
                    <a:bodyPr/>
                    <a:lstStyle/>
                    <a:p>
                      <a:pPr marL="0" marR="0" lvl="0" indent="0" algn="ctr" rtl="0">
                        <a:lnSpc>
                          <a:spcPct val="100000"/>
                        </a:lnSpc>
                        <a:spcBef>
                          <a:spcPts val="0"/>
                        </a:spcBef>
                        <a:spcAft>
                          <a:spcPts val="0"/>
                        </a:spcAft>
                        <a:buNone/>
                      </a:pPr>
                      <a:r>
                        <a:rPr lang="en-US" sz="1800" b="1" u="none" strike="noStrike" cap="none" dirty="0"/>
                        <a:t>By 2030</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hMerge="1">
                  <a:txBody>
                    <a:bodyPr/>
                    <a:lstStyle/>
                    <a:p>
                      <a:endParaRPr lang="en-US"/>
                    </a:p>
                  </a:txBody>
                  <a:tcPr/>
                </a:tc>
                <a:extLst>
                  <a:ext uri="{0D108BD9-81ED-4DB2-BD59-A6C34878D82A}">
                    <a16:rowId xmlns:a16="http://schemas.microsoft.com/office/drawing/2014/main" val="10000"/>
                  </a:ext>
                </a:extLst>
              </a:tr>
              <a:tr h="437400">
                <a:tc vMerge="1">
                  <a:txBody>
                    <a:bodyPr/>
                    <a:lstStyle/>
                    <a:p>
                      <a:endParaRPr lang="en-US"/>
                    </a:p>
                  </a:txBody>
                  <a:tcPr/>
                </a:tc>
                <a:tc>
                  <a:txBody>
                    <a:bodyPr/>
                    <a:lstStyle/>
                    <a:p>
                      <a:pPr marL="0" marR="0" lvl="0" indent="0" algn="ctr" rtl="0">
                        <a:lnSpc>
                          <a:spcPct val="100000"/>
                        </a:lnSpc>
                        <a:spcBef>
                          <a:spcPts val="0"/>
                        </a:spcBef>
                        <a:spcAft>
                          <a:spcPts val="0"/>
                        </a:spcAft>
                        <a:buNone/>
                      </a:pPr>
                      <a:r>
                        <a:rPr lang="en-US" sz="1800" u="none" strike="noStrike" cap="none" dirty="0"/>
                        <a:t>From</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To</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From</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To</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1"/>
                  </a:ext>
                </a:extLst>
              </a:tr>
              <a:tr h="437400">
                <a:tc>
                  <a:txBody>
                    <a:bodyPr/>
                    <a:lstStyle/>
                    <a:p>
                      <a:pPr marL="0" marR="0" lvl="0" indent="0" algn="l" rtl="0">
                        <a:lnSpc>
                          <a:spcPct val="100000"/>
                        </a:lnSpc>
                        <a:spcBef>
                          <a:spcPts val="0"/>
                        </a:spcBef>
                        <a:spcAft>
                          <a:spcPts val="0"/>
                        </a:spcAft>
                        <a:buNone/>
                      </a:pPr>
                      <a:r>
                        <a:rPr lang="en-US" sz="1800" u="none" strike="noStrike" cap="none" dirty="0"/>
                        <a:t>Steel industry(%)</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3</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10</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5</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16.5</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2"/>
                  </a:ext>
                </a:extLst>
              </a:tr>
              <a:tr h="437400">
                <a:tc>
                  <a:txBody>
                    <a:bodyPr/>
                    <a:lstStyle/>
                    <a:p>
                      <a:pPr marL="0" marR="0" lvl="0" indent="0" algn="l" rtl="0">
                        <a:lnSpc>
                          <a:spcPct val="100000"/>
                        </a:lnSpc>
                        <a:spcBef>
                          <a:spcPts val="0"/>
                        </a:spcBef>
                        <a:spcAft>
                          <a:spcPts val="0"/>
                        </a:spcAft>
                        <a:buNone/>
                      </a:pPr>
                      <a:r>
                        <a:rPr lang="en-US" sz="1800" u="none" strike="noStrike" cap="none" dirty="0"/>
                        <a:t>Chemical industry(%)</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7</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10</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3"/>
                  </a:ext>
                </a:extLst>
              </a:tr>
              <a:tr h="437400">
                <a:tc>
                  <a:txBody>
                    <a:bodyPr/>
                    <a:lstStyle/>
                    <a:p>
                      <a:pPr marL="0" marR="0" lvl="0" indent="0" algn="l" rtl="0">
                        <a:lnSpc>
                          <a:spcPct val="100000"/>
                        </a:lnSpc>
                        <a:spcBef>
                          <a:spcPts val="0"/>
                        </a:spcBef>
                        <a:spcAft>
                          <a:spcPts val="0"/>
                        </a:spcAft>
                        <a:buNone/>
                      </a:pPr>
                      <a:r>
                        <a:rPr lang="en-US" sz="1800" u="none" strike="noStrike" cap="none" dirty="0"/>
                        <a:t>Plastic manufacturing industry(%)</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22.46</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21.55</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24.81</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4"/>
                  </a:ext>
                </a:extLst>
              </a:tr>
              <a:tr h="437400">
                <a:tc>
                  <a:txBody>
                    <a:bodyPr/>
                    <a:lstStyle/>
                    <a:p>
                      <a:pPr marL="0" marR="0" lvl="0" indent="0" algn="l" rtl="0">
                        <a:lnSpc>
                          <a:spcPct val="100000"/>
                        </a:lnSpc>
                        <a:spcBef>
                          <a:spcPts val="0"/>
                        </a:spcBef>
                        <a:spcAft>
                          <a:spcPts val="0"/>
                        </a:spcAft>
                        <a:buNone/>
                      </a:pPr>
                      <a:r>
                        <a:rPr lang="en-US" sz="1800" u="none" strike="noStrike" cap="none" dirty="0"/>
                        <a:t>Cement(%)</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7.5</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10.89</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5"/>
                  </a:ext>
                </a:extLst>
              </a:tr>
              <a:tr h="437400">
                <a:tc>
                  <a:txBody>
                    <a:bodyPr/>
                    <a:lstStyle/>
                    <a:p>
                      <a:pPr marL="0" marR="0" lvl="0" indent="0" algn="l" rtl="0">
                        <a:lnSpc>
                          <a:spcPct val="100000"/>
                        </a:lnSpc>
                        <a:spcBef>
                          <a:spcPts val="0"/>
                        </a:spcBef>
                        <a:spcAft>
                          <a:spcPts val="0"/>
                        </a:spcAft>
                        <a:buNone/>
                      </a:pPr>
                      <a:r>
                        <a:rPr lang="en-US" sz="1800" b="1" u="none" strike="noStrike" cap="none" dirty="0"/>
                        <a:t>Textile and Garment(%)</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t>5</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t> </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t>6.8</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t> </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6"/>
                  </a:ext>
                </a:extLst>
              </a:tr>
              <a:tr h="437400">
                <a:tc>
                  <a:txBody>
                    <a:bodyPr/>
                    <a:lstStyle/>
                    <a:p>
                      <a:pPr marL="0" marR="0" lvl="0" indent="0" algn="l" rtl="0">
                        <a:lnSpc>
                          <a:spcPct val="100000"/>
                        </a:lnSpc>
                        <a:spcBef>
                          <a:spcPts val="0"/>
                        </a:spcBef>
                        <a:spcAft>
                          <a:spcPts val="0"/>
                        </a:spcAft>
                        <a:buNone/>
                      </a:pPr>
                      <a:r>
                        <a:rPr lang="en-US" sz="1800" u="none" strike="noStrike" cap="none" dirty="0"/>
                        <a:t>Beverages and Beer(%)</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3</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6.88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4.6</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8.44</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7"/>
                  </a:ext>
                </a:extLst>
              </a:tr>
              <a:tr h="437400">
                <a:tc>
                  <a:txBody>
                    <a:bodyPr/>
                    <a:lstStyle/>
                    <a:p>
                      <a:pPr marL="0" marR="0" lvl="0" indent="0" algn="l" rtl="0">
                        <a:lnSpc>
                          <a:spcPct val="100000"/>
                        </a:lnSpc>
                        <a:spcBef>
                          <a:spcPts val="0"/>
                        </a:spcBef>
                        <a:spcAft>
                          <a:spcPts val="0"/>
                        </a:spcAft>
                        <a:buNone/>
                      </a:pPr>
                      <a:r>
                        <a:rPr lang="en-US" sz="1800" u="none" strike="noStrike" cap="none" dirty="0"/>
                        <a:t>Paper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15.8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9.9</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18.48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8"/>
                  </a:ext>
                </a:extLst>
              </a:tr>
            </a:tbl>
          </a:graphicData>
        </a:graphic>
      </p:graphicFrame>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1088</TotalTime>
  <Words>3051</Words>
  <Application>Microsoft Macintosh PowerPoint</Application>
  <PresentationFormat>Widescreen</PresentationFormat>
  <Paragraphs>345</Paragraphs>
  <Slides>41</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Times</vt:lpstr>
      <vt:lpstr>Roboto</vt:lpstr>
      <vt:lpstr>Arial</vt:lpstr>
      <vt:lpstr>Noto Sans Symbols</vt:lpstr>
      <vt:lpstr>Fira Sans Extra Condensed</vt:lpstr>
      <vt:lpstr>Energy Saving Infographics by Slidesgo</vt:lpstr>
      <vt:lpstr>PowerPoint Presentation</vt:lpstr>
      <vt:lpstr>Small group discuss and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AVERAGE ELECTRICITY PRICE (2010 – 2024)</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Discuss</vt:lpstr>
      <vt:lpstr>PowerPoint Presentation</vt:lpstr>
      <vt:lpstr>Energy Intensity in Key Industries in Vietnam</vt:lpstr>
      <vt:lpstr>Overview of Vietnam’s Textile and Garment Industry</vt:lpstr>
      <vt:lpstr>Key Export Markets</vt:lpstr>
      <vt:lpstr>Factors Affecting Production</vt:lpstr>
      <vt:lpstr>Labor Situation in the Textile and Garment Industry</vt:lpstr>
      <vt:lpstr>Technology in Production</vt:lpstr>
      <vt:lpstr>Challenges and Opportunities</vt:lpstr>
      <vt:lpstr>Energy Consumption</vt:lpstr>
      <vt:lpstr>Main Energy Sources Used</vt:lpstr>
      <vt:lpstr>Current Energy Consumption Situation</vt:lpstr>
      <vt:lpstr>Energy Usage Issues</vt:lpstr>
      <vt:lpstr>EEMs in Textile industry</vt:lpstr>
      <vt:lpstr>EEMs in Textile industry</vt:lpstr>
      <vt:lpstr>EEMs in Textile industry</vt:lpstr>
      <vt:lpstr>EEMs in Textile industry</vt:lpstr>
      <vt:lpstr>Examples of Energy Efficiency in Textile Factories in Vietnam</vt:lpstr>
      <vt:lpstr>Examples of Energy Efficiency in Textile Factories in Vietnam</vt:lpstr>
      <vt:lpstr>Examples of Energy Efficiency in Textile Factories in Vietnam</vt:lpstr>
      <vt:lpstr>Examples of Energy Efficiency in Textile Factories in Vietnam</vt:lpstr>
      <vt:lpstr>Examples of EEM in Textile Factories in the world</vt:lpstr>
      <vt:lpstr>Q&amp;A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10</cp:revision>
  <dcterms:modified xsi:type="dcterms:W3CDTF">2025-05-30T03:58:16Z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2210149</vt:lpwstr>
  </property>
  <property fmtid="{D5CDD505-2E9C-101B-9397-08002B2CF9AE}" name="NXPowerLiteSettings" pid="3">
    <vt:lpwstr>F7000400038000</vt:lpwstr>
  </property>
  <property fmtid="{D5CDD505-2E9C-101B-9397-08002B2CF9AE}" name="NXPowerLiteVersion" pid="4">
    <vt:lpwstr>S11.0.1</vt:lpwstr>
  </property>
</Properties>
</file>